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58" r:id="rId3"/>
    <p:sldId id="328" r:id="rId4"/>
    <p:sldId id="331" r:id="rId5"/>
    <p:sldId id="437" r:id="rId6"/>
    <p:sldId id="435" r:id="rId7"/>
    <p:sldId id="438" r:id="rId8"/>
    <p:sldId id="453" r:id="rId9"/>
    <p:sldId id="454" r:id="rId10"/>
    <p:sldId id="455" r:id="rId11"/>
    <p:sldId id="433" r:id="rId12"/>
    <p:sldId id="379" r:id="rId13"/>
    <p:sldId id="464" r:id="rId14"/>
    <p:sldId id="457" r:id="rId15"/>
    <p:sldId id="458" r:id="rId16"/>
    <p:sldId id="439" r:id="rId17"/>
    <p:sldId id="380" r:id="rId18"/>
    <p:sldId id="467" r:id="rId19"/>
    <p:sldId id="468" r:id="rId20"/>
    <p:sldId id="382" r:id="rId21"/>
    <p:sldId id="441" r:id="rId22"/>
    <p:sldId id="461" r:id="rId23"/>
    <p:sldId id="463" r:id="rId24"/>
    <p:sldId id="469" r:id="rId25"/>
    <p:sldId id="466" r:id="rId26"/>
  </p:sldIdLst>
  <p:sldSz cx="9144000" cy="6858000" type="screen4x3"/>
  <p:notesSz cx="7632700" cy="6005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99"/>
    <a:srgbClr val="996600"/>
    <a:srgbClr val="003366"/>
    <a:srgbClr val="FF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828" autoAdjust="0"/>
  </p:normalViewPr>
  <p:slideViewPr>
    <p:cSldViewPr>
      <p:cViewPr varScale="1">
        <p:scale>
          <a:sx n="90" d="100"/>
          <a:sy n="90" d="100"/>
        </p:scale>
        <p:origin x="2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067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209" tIns="39104" rIns="78209" bIns="39104" numCol="1" anchor="t" anchorCtr="0" compatLnSpc="1">
            <a:prstTxWarp prst="textNoShape">
              <a:avLst/>
            </a:prstTxWarp>
          </a:bodyPr>
          <a:lstStyle>
            <a:lvl1pPr defTabSz="782638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25938" y="0"/>
            <a:ext cx="33067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209" tIns="39104" rIns="78209" bIns="39104" numCol="1" anchor="t" anchorCtr="0" compatLnSpc="1">
            <a:prstTxWarp prst="textNoShape">
              <a:avLst/>
            </a:prstTxWarp>
          </a:bodyPr>
          <a:lstStyle>
            <a:lvl1pPr algn="r" defTabSz="782638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5705475"/>
            <a:ext cx="33067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209" tIns="39104" rIns="78209" bIns="39104" numCol="1" anchor="b" anchorCtr="0" compatLnSpc="1">
            <a:prstTxWarp prst="textNoShape">
              <a:avLst/>
            </a:prstTxWarp>
          </a:bodyPr>
          <a:lstStyle>
            <a:lvl1pPr defTabSz="782638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25938" y="5705475"/>
            <a:ext cx="33067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209" tIns="39104" rIns="78209" bIns="39104" numCol="1" anchor="b" anchorCtr="0" compatLnSpc="1">
            <a:prstTxWarp prst="textNoShape">
              <a:avLst/>
            </a:prstTxWarp>
          </a:bodyPr>
          <a:lstStyle>
            <a:lvl1pPr algn="r" defTabSz="782638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5F0BF623-AA33-48EB-AA04-C52FF42C69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39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067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322763" y="0"/>
            <a:ext cx="33083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6163" y="450850"/>
            <a:ext cx="3000375" cy="225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3588" y="2852738"/>
            <a:ext cx="61055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703888"/>
            <a:ext cx="33067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22763" y="5703888"/>
            <a:ext cx="33083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62CC812-FE16-45F4-8823-BA51B2CC5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BA2A1-62DA-4084-9C6E-755386A271B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96426-8FAC-466B-AE1F-047B0DADB3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E3280-A06F-4F11-822B-77EC860E7D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3581400"/>
            <a:ext cx="7383462" cy="1676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410200"/>
            <a:ext cx="7383462" cy="609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83058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Research Day, 2010                                                                                                             Michael R. Pagnotto, MD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3" y="457200"/>
            <a:ext cx="1844675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463" y="457200"/>
            <a:ext cx="53848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600200"/>
            <a:ext cx="36147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600" y="1600200"/>
            <a:ext cx="36147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3" y="457200"/>
            <a:ext cx="1844675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463" y="457200"/>
            <a:ext cx="53848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600200"/>
            <a:ext cx="36147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600" y="1600200"/>
            <a:ext cx="36147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83058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Research Day, 2010                                                                                                             Michael R. Pagnotto, MD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83058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Research Day, 2010                                                                                                             Michael R. Pagnotto, MD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83058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Research Day, 2010                                                                                                             Michael R. Pagnotto, MD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7463" y="457200"/>
            <a:ext cx="7381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600200"/>
            <a:ext cx="7381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17" r:id="rId6"/>
    <p:sldLayoutId id="2147483918" r:id="rId7"/>
    <p:sldLayoutId id="2147483904" r:id="rId8"/>
    <p:sldLayoutId id="2147483919" r:id="rId9"/>
    <p:sldLayoutId id="2147483920" r:id="rId10"/>
    <p:sldLayoutId id="214748390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7463" y="457200"/>
            <a:ext cx="7381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600200"/>
            <a:ext cx="7381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www.ldproducts.com/media/catalog/product/cache/3/image/9df78eab33525d08d6e5fb8d27136e95/2/0/2000_1029886392.jpg&amp;imgrefurl=https://www.ldproducts.com/qkr12178-gatorade-g2-lemon-lime-sports-drink-24-per-carton.html&amp;docid=dj40LWdxwv7mnM&amp;tbnid=2jd-YRFMWGTsfM:&amp;vet=1&amp;w=2000&amp;h=2000&amp;bih=805&amp;biw=1600&amp;ved=2ahUKEwj15Yvp7tDjAhWwiOAKHfMuDmMQxiAoAXoECAEQFQ&amp;iact=c&amp;ictx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uU6KecucgCFQmPDQodKLgFxA&amp;url=http://www.medicaldevice-network.com/features/feature-september-stories-medtronic-clearance-stryker-acquire-mako-surgical/&amp;psig=AFQjCNFgzQG-RsCwOCh6I9Z1TKf5XlY3iQ&amp;ust=144461175781128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google.com/url?sa=i&amp;rct=j&amp;q=&amp;esrc=s&amp;source=images&amp;cd=&amp;ved=2ahUKEwiQj4au1tDjAhVmhOAKHW9vCUkQjRx6BAgBEAU&amp;url=https://www.upmc.com/locations/hospitals/passavant/about&amp;psig=AOvVaw1JkfRvc02Yk95T-gTaAimr&amp;ust=15641648669253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uU6KecucgCFQmPDQodKLgFxA&amp;url=http://www.medicaldevice-network.com/features/feature-september-stories-medtronic-clearance-stryker-acquire-mako-surgical/&amp;psig=AFQjCNFgzQG-RsCwOCh6I9Z1TKf5XlY3iQ&amp;ust=144461175781128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google.com/url?sa=i&amp;rct=j&amp;q=&amp;esrc=s&amp;source=images&amp;cd=&amp;ved=2ahUKEwiQj4au1tDjAhVmhOAKHW9vCUkQjRx6BAgBEAU&amp;url=https://www.upmc.com/locations/hospitals/passavant/about&amp;psig=AOvVaw1JkfRvc02Yk95T-gTaAimr&amp;ust=156416486692533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uU6KecucgCFQmPDQodKLgFxA&amp;url=http://www.medicaldevice-network.com/features/feature-september-stories-medtronic-clearance-stryker-acquire-mako-surgical/&amp;psig=AFQjCNFgzQG-RsCwOCh6I9Z1TKf5XlY3iQ&amp;ust=14446117578112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ktdOl4tDjAhURneAKHYwNAW0QjRx6BAgBEAU&amp;url=https://ppahs.wordpress.com/tag/patient-controlled-analgesics/&amp;psig=AOvVaw0-HWNPECAeXd5XFf5ga6uj&amp;ust=15641680577389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0z9LD4tDjAhWlUt8KHSEuDi4QjRx6BAgBEAU&amp;url=https://www.cbsnews.com/news/same-day-hip-replacements-get-patients-back-on-their-feet/&amp;psig=AOvVaw03dPclva7tvz7mipS8ikxq&amp;ust=15641681247701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uU6KecucgCFQmPDQodKLgFxA&amp;url=http://www.medicaldevice-network.com/features/feature-september-stories-medtronic-clearance-stryker-acquire-mako-surgical/&amp;psig=AFQjCNFgzQG-RsCwOCh6I9Z1TKf5XlY3iQ&amp;ust=144461175781128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uU6KecucgCFQmPDQodKLgFxA&amp;url=http://www.medicaldevice-network.com/features/feature-september-stories-medtronic-clearance-stryker-acquire-mako-surgical/&amp;psig=AFQjCNFgzQG-RsCwOCh6I9Z1TKf5XlY3iQ&amp;ust=1444611757811285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i0z9LD4tDjAhWlUt8KHSEuDi4QjRx6BAgBEAU&amp;url=https://www.cbsnews.com/news/same-day-hip-replacements-get-patients-back-on-their-feet/&amp;psig=AOvVaw03dPclva7tvz7mipS8ikxq&amp;ust=156416812477018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ved=2ahUKEwiktdOl4tDjAhURneAKHYwNAW0QjRx6BAgBEAU&amp;url=https://ppahs.wordpress.com/tag/patient-controlled-analgesics/&amp;psig=AOvVaw0-HWNPECAeXd5XFf5ga6uj&amp;ust=15641680577389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086600" cy="2438400"/>
          </a:xfrm>
        </p:spPr>
        <p:txBody>
          <a:bodyPr/>
          <a:lstStyle/>
          <a:p>
            <a:r>
              <a:rPr lang="en-US" sz="4000" b="0" dirty="0"/>
              <a:t>One Night Stay Following Total Joint Surgery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19400"/>
            <a:ext cx="7358063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Michael R. </a:t>
            </a:r>
            <a:r>
              <a:rPr lang="en-US" sz="2400" dirty="0" err="1">
                <a:solidFill>
                  <a:schemeClr val="bg1"/>
                </a:solidFill>
              </a:rPr>
              <a:t>Pagnotto</a:t>
            </a:r>
            <a:r>
              <a:rPr lang="en-US" sz="2400" dirty="0">
                <a:solidFill>
                  <a:schemeClr val="bg1"/>
                </a:solidFill>
              </a:rPr>
              <a:t>, MD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Tri-State Orthopaedics &amp; Sports Medicine Inc.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90600" y="4572000"/>
            <a:ext cx="7358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CCECFF"/>
                </a:solidFill>
                <a:latin typeface="Arial" charset="0"/>
              </a:rPr>
              <a:t>9</a:t>
            </a:r>
            <a:r>
              <a:rPr lang="en-US" baseline="30000" dirty="0">
                <a:solidFill>
                  <a:srgbClr val="CCECFF"/>
                </a:solidFill>
                <a:latin typeface="Arial" charset="0"/>
              </a:rPr>
              <a:t>th</a:t>
            </a:r>
            <a:r>
              <a:rPr lang="en-US" dirty="0">
                <a:solidFill>
                  <a:srgbClr val="CCECFF"/>
                </a:solidFill>
                <a:latin typeface="Arial" charset="0"/>
              </a:rPr>
              <a:t> Bone and Joint Health Series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CCECFF"/>
                </a:solidFill>
                <a:latin typeface="Arial" charset="0"/>
              </a:rPr>
              <a:t>August 9,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How do we do it?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hlink"/>
                </a:solidFill>
                <a:latin typeface="+mn-lt"/>
                <a:cs typeface="+mn-cs"/>
              </a:rPr>
              <a:t>It’s not me it’s YOU!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C:\Users\mpagnotto\AppData\Local\Microsoft\Windows\INetCache\IE\SUP6XMXI\justice_scal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457575" cy="3467100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2004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95 % Team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77000" y="32004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5 % Surgical technique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Pre-op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096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Patient selection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No firm cutoff for age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Family / friend support is most important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Optimization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BMI &lt; 40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Smoking cessation x 6 weeks 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>
                <a:solidFill>
                  <a:schemeClr val="hlink"/>
                </a:solidFill>
                <a:latin typeface="+mn-lt"/>
                <a:cs typeface="+mn-cs"/>
              </a:rPr>
              <a:t>Glycemic</a:t>
            </a: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control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Nutrition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Vitamin 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Anemia</a:t>
            </a:r>
            <a:r>
              <a:rPr lang="en-US" sz="2800" kern="0" dirty="0">
                <a:solidFill>
                  <a:schemeClr val="hlink"/>
                </a:solidFill>
                <a:latin typeface="+mn-lt"/>
              </a:rPr>
              <a:t>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Pre-op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Preoperative </a:t>
            </a:r>
            <a:r>
              <a:rPr lang="en-US" sz="2800" kern="0" dirty="0">
                <a:solidFill>
                  <a:schemeClr val="hlink"/>
                </a:solidFill>
                <a:latin typeface="+mn-lt"/>
              </a:rPr>
              <a:t>Education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</a:rPr>
              <a:t>Office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</a:rPr>
              <a:t>Hospital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>
                <a:solidFill>
                  <a:schemeClr val="hlink"/>
                </a:solidFill>
                <a:latin typeface="+mn-lt"/>
              </a:rPr>
              <a:t>Prehab</a:t>
            </a:r>
            <a:r>
              <a:rPr lang="en-US" sz="2800" kern="0" dirty="0">
                <a:solidFill>
                  <a:schemeClr val="hlink"/>
                </a:solidFill>
                <a:latin typeface="+mn-lt"/>
              </a:rPr>
              <a:t> physical therapy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17268"/>
              </p:ext>
            </p:extLst>
          </p:nvPr>
        </p:nvGraphicFramePr>
        <p:xfrm>
          <a:off x="4495800" y="914400"/>
          <a:ext cx="4239101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4" imgW="6083076" imgH="7543522" progId="Word.Document.12">
                  <p:embed/>
                </p:oleObj>
              </mc:Choice>
              <mc:Fallback>
                <p:oleObj name="Document" r:id="rId4" imgW="6083076" imgH="754352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14400"/>
                        <a:ext cx="4239101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59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Day of surgery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Anesthesia support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Enhanced recovery after surgery (ERAS)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Multimodal pain management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Selective nerve blocks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Antiemetic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PACU support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Physical Therapy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Early mobilization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Education 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86020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194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ERAS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6858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Gatorade up to 3 hours prior to surgery 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Pre-op medications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8846004" cy="2514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93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Post-op Multimodal Pain 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6858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Standing acetaminophen 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Standing gabapentin 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Standing </a:t>
            </a:r>
            <a:r>
              <a:rPr lang="en-US" sz="2800" kern="0" dirty="0" err="1">
                <a:solidFill>
                  <a:schemeClr val="hlink"/>
                </a:solidFill>
                <a:latin typeface="+mn-lt"/>
                <a:cs typeface="+mn-cs"/>
              </a:rPr>
              <a:t>Celecoxib</a:t>
            </a: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Standing aspirin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8999"/>
            <a:ext cx="9144000" cy="223482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	Same Day Physical Therapy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724775" cy="251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35814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POD 0 PT - LOS 2.8 days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POD 1 PT - LOS 3.7 days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	Is it safe?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42672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2287 Medicare patients TKA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Compared short stay </a:t>
            </a:r>
            <a:r>
              <a:rPr lang="en-US" sz="2800" kern="0" dirty="0" err="1">
                <a:solidFill>
                  <a:schemeClr val="hlink"/>
                </a:solidFill>
                <a:latin typeface="+mn-lt"/>
                <a:cs typeface="+mn-cs"/>
              </a:rPr>
              <a:t>vs</a:t>
            </a: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all others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30 day readmission rate 1.1% </a:t>
            </a:r>
            <a:r>
              <a:rPr lang="en-US" sz="2800" kern="0" dirty="0" err="1">
                <a:solidFill>
                  <a:schemeClr val="hlink"/>
                </a:solidFill>
                <a:latin typeface="+mn-lt"/>
                <a:cs typeface="+mn-cs"/>
              </a:rPr>
              <a:t>vs</a:t>
            </a: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 2.7%  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90 day readmission rate 1.7% </a:t>
            </a:r>
            <a:r>
              <a:rPr lang="en-US" sz="2800" kern="0" dirty="0" err="1">
                <a:solidFill>
                  <a:schemeClr val="hlink"/>
                </a:solidFill>
                <a:latin typeface="+mn-lt"/>
                <a:cs typeface="+mn-cs"/>
              </a:rPr>
              <a:t>vs</a:t>
            </a: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 3.6%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839075" cy="323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	Is it safe?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4114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American College of Surgeons-National Surgical Quality Improvement Program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169,406 patients TJA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1220 outpatient (0.7%)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Outpatient overall complication rate 8%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Inpatient overall complication rate 16%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077200" cy="332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UPMC Passavant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TKA ALOS (Days)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2017  3.01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2018  2.37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2019  2.19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91000" y="7620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THA ALOS (Days)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2017  2.49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2018  2.04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2019  1.77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352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Pagnotto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TKA % Short stay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2018  47 %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2019  59 %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19600" y="37338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THA % Short stay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2018  63 %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2019  66 %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hlink"/>
                </a:solidFill>
                <a:latin typeface="+mn-lt"/>
                <a:cs typeface="+mn-cs"/>
              </a:rPr>
              <a:t>There are no conflicts of interest pertaining to the material in this talk.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hlink"/>
                </a:solidFill>
                <a:latin typeface="+mn-lt"/>
                <a:cs typeface="+mn-cs"/>
              </a:rPr>
              <a:t> </a:t>
            </a:r>
            <a:endParaRPr lang="en-US" sz="20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Disclosure  </a:t>
            </a:r>
            <a:r>
              <a:rPr lang="en-US" sz="3600" kern="0" dirty="0">
                <a:solidFill>
                  <a:schemeClr val="hlink"/>
                </a:solidFill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Passavant July 2019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54844"/>
              </p:ext>
            </p:extLst>
          </p:nvPr>
        </p:nvGraphicFramePr>
        <p:xfrm>
          <a:off x="990600" y="1447800"/>
          <a:ext cx="732114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6540259" imgH="3936855" progId="Word.Document.12">
                  <p:embed/>
                </p:oleObj>
              </mc:Choice>
              <mc:Fallback>
                <p:oleObj name="Document" r:id="rId4" imgW="6540259" imgH="3936855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321140" cy="440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Passavant July 2019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92363"/>
              </p:ext>
            </p:extLst>
          </p:nvPr>
        </p:nvGraphicFramePr>
        <p:xfrm>
          <a:off x="1371600" y="1219200"/>
          <a:ext cx="635806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4" imgW="5943381" imgH="4279742" progId="Word.Document.12">
                  <p:embed/>
                </p:oleObj>
              </mc:Choice>
              <mc:Fallback>
                <p:oleObj name="Document" r:id="rId4" imgW="5943381" imgH="4279742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358065" cy="457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41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Passavant July 2019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Percent Discharged Home:     84%	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Percent Discharged to SNF:   15%   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Percent Discharged IPR:         1%		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Same Day Patients:                  2	 	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One day Patients:                    25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ALOS CJR:                           1.71 </a:t>
            </a:r>
          </a:p>
        </p:txBody>
      </p:sp>
      <p:pic>
        <p:nvPicPr>
          <p:cNvPr id="5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53F726A-CB1C-442E-93F1-4DCC42B89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513" r="36279" b="1"/>
          <a:stretch/>
        </p:blipFill>
        <p:spPr bwMode="auto">
          <a:xfrm rot="5400000">
            <a:off x="5258971" y="457429"/>
            <a:ext cx="3504257" cy="42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" y="39624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Kristi McGinnis, OR Clinician</a:t>
            </a:r>
          </a:p>
          <a:p>
            <a:r>
              <a:rPr lang="en-US" dirty="0">
                <a:solidFill>
                  <a:schemeClr val="bg1"/>
                </a:solidFill>
              </a:rPr>
              <a:t>Sam </a:t>
            </a:r>
            <a:r>
              <a:rPr lang="en-US" dirty="0" err="1">
                <a:solidFill>
                  <a:schemeClr val="bg1"/>
                </a:solidFill>
              </a:rPr>
              <a:t>Chilcote</a:t>
            </a:r>
            <a:r>
              <a:rPr lang="en-US" dirty="0">
                <a:solidFill>
                  <a:schemeClr val="bg1"/>
                </a:solidFill>
              </a:rPr>
              <a:t>, Ortho Tech</a:t>
            </a:r>
          </a:p>
          <a:p>
            <a:r>
              <a:rPr lang="en-US" dirty="0" err="1">
                <a:solidFill>
                  <a:schemeClr val="bg1"/>
                </a:solidFill>
              </a:rPr>
              <a:t>Cyndie</a:t>
            </a:r>
            <a:r>
              <a:rPr lang="en-US" dirty="0">
                <a:solidFill>
                  <a:schemeClr val="bg1"/>
                </a:solidFill>
              </a:rPr>
              <a:t> Cypher,  Physician Assistant</a:t>
            </a:r>
          </a:p>
          <a:p>
            <a:r>
              <a:rPr lang="en-US" dirty="0">
                <a:solidFill>
                  <a:schemeClr val="bg1"/>
                </a:solidFill>
              </a:rPr>
              <a:t>Lisa Saylor, OP Nurse Coordinator</a:t>
            </a:r>
          </a:p>
          <a:p>
            <a:r>
              <a:rPr lang="en-US" dirty="0">
                <a:solidFill>
                  <a:schemeClr val="bg1"/>
                </a:solidFill>
              </a:rPr>
              <a:t>Pamela </a:t>
            </a:r>
            <a:r>
              <a:rPr lang="en-US" dirty="0" err="1">
                <a:solidFill>
                  <a:schemeClr val="bg1"/>
                </a:solidFill>
              </a:rPr>
              <a:t>Cupec</a:t>
            </a:r>
            <a:r>
              <a:rPr lang="en-US" dirty="0">
                <a:solidFill>
                  <a:schemeClr val="bg1"/>
                </a:solidFill>
              </a:rPr>
              <a:t>, Orthopedic Nurse Navigator </a:t>
            </a:r>
          </a:p>
        </p:txBody>
      </p:sp>
      <p:pic>
        <p:nvPicPr>
          <p:cNvPr id="69634" name="Picture 2" descr="C:\Users\mpagnotto\AppData\Local\Microsoft\Windows\INetCache\IE\ZEK00SWF\head shot naon 2010.jpg"/>
          <p:cNvPicPr>
            <a:picLocks noChangeAspect="1" noChangeArrowheads="1"/>
          </p:cNvPicPr>
          <p:nvPr/>
        </p:nvPicPr>
        <p:blipFill>
          <a:blip r:embed="rId4" cstate="print"/>
          <a:srcRect t="5125" r="3851" b="18004"/>
          <a:stretch>
            <a:fillRect/>
          </a:stretch>
        </p:blipFill>
        <p:spPr bwMode="auto">
          <a:xfrm>
            <a:off x="5943600" y="4419600"/>
            <a:ext cx="1905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41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Short stay total joint arthroplasty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Safe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Benefits all parties </a:t>
            </a:r>
          </a:p>
          <a:p>
            <a:pPr marL="1714500" lvl="3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Patients, hospitals, insurance carriers, surgeons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Necessary to deliver safe efficient care as the demand grows 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Progress in TJA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Can be done effectively with a team approach   </a:t>
            </a:r>
          </a:p>
          <a:p>
            <a:pPr marL="1714500" lvl="3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Patient education </a:t>
            </a:r>
          </a:p>
          <a:p>
            <a:pPr marL="1714500" lvl="3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Pre-operative optimization </a:t>
            </a:r>
          </a:p>
          <a:p>
            <a:pPr marL="1714500" lvl="3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ERAS</a:t>
            </a:r>
          </a:p>
          <a:p>
            <a:pPr marL="1714500" lvl="3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Multimodal pain management </a:t>
            </a:r>
          </a:p>
          <a:p>
            <a:pPr marL="1714500" lvl="3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Great physical therapy team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0" name="AutoShape 18" descr="data:image/jpeg;base64,/9j/4AAQSkZJRgABAQAAAQABAAD/2wCEAAkGBxQTEhASDxMQFBAVFhUXFhAQFBQUFBUWFBcXFxgUFRQYHCggGBolGxQVITMhJSk3Ly4wGB8zODMsOSgtLi8BCgoKDg0OFxAQGywlICQvLC8sLCwsLCwsKywuNC8sLDMtLCwsLCwsLCwsLCwsLCwsKywsLC4tLSwsLCwsNCwsLP/AABEIAPsAyQMBIgACEQEDEQH/xAAcAAEAAgMBAQEAAAAAAAAAAAAABQcDBAYCAQj/xABIEAACAQIEAgYECQoDCQEAAAABAgADEQQFEiExQQYiUWFxgQcTMpEUI0JScpKhscEzU2KCo7LC0eHwFSRzJTRDVGODs7TxCP/EABkBAQADAQEAAAAAAAAAAAAAAAABAwQCBf/EACgRAQEAAgEDAgUFAQAAAAAAAAABAhEDBBIhMTIzcYHB4RQjUWHwE//aAAwDAQACEQMRAD8AvGIiAiIgIiICIiAiIgIiICIiAiIgIiICIiAiIgIiICIiAiIgIiICIiAiIgJ4r1NKs3Gwvae5p4jBtU2eowQixp0+rftu/te4iBxOdZxXqVwtGro0gW9W3VDE/L3seQ32mfN+ldWnh3rt+Tp6VJoKGapUYhFVNR3Jci2kEcdxxnvNsgFM7Da9wxuwPcQTy7Jip4NCKQdVcU6iVFDDYPTbUrWHYZ140h2OUrUFJPXflDcldWrTc3CavlEDa/um5NfB4xagup35rzH9O+bE5SREQEREBERAREQEREBERAREQEREBERAREQEREDHiKAdSrC4P93E5fG4M0msd1PA9v8AWdZMWIoB1KsLg/Z3iBx1CmdZYMRY7G/Ds+6dJgMz1dWoLNwvyJ/Cc1mNH1dQoTw3B7QeBmUVDsRYnkeTDs7jJHZROeqdItIpoEOs7EtwFu7iTNylmxDKtZdOv2X+SfO5kCViIgIiICIiAiIgIiICIiAiIgIiICIiAiYsRXCC7eQHEzU/xQcSp94gSESJOfJ2GZKGdU22JK+I298D5nmUDEKLHTUX2X4/qsOYM4vNWq4S3r1+LY+0u6hhzB5edriWMGBFwRbtHCU76Uc1zOriWo4Og4w1MACqBTPrGYAs13PAX0gdxPOB0+V4kVmQnhbieZ5W/vnJzEU9dNqLHj+TY/IceyfC8rb0d4DMvhAbHl1oBGYKwo9ZrgAdQXFr38pYlaqDwI27O6SJPo7jPW4ek542sfESSkV0boaKIUbjUd+3v98lZAREQEREBERAREQEREBERAREQERECMx/We3JRbzPE/d7prV6fVJ5TacXZvpH7L/yjGD4o+MDlq560jOkXSChg0BqlmdvYpLbU1ufco7THSHNkwytVqcF4KOLNyUd8pvMsc+IqvWqm7ty5Ko4KvcP5y7i4++/0p5eXsn9u5oelGvfStGmKR/4epy31uF/1Z2PRvNaWKu4Y613NF9mHfbmO8fZK66OZL8UHYdZ9/BeQ/Hzk7RwOkhkJVhuGXYjzluXFjfRXhyZz1WBWr6PjCQFUHUTsFXjq8AQPAXm1gcuNUGxKpe+rje5uQLn/wCTS6FY5KxdK1jXQXCkDSy7DWB2gkAjlcds7OZbLLqtMss3HijSCqFXgJ7iJCSIiAiIgIiICIiAiIgIiICIiAkX0ozT4Lg8ViAAWpUqjqDwLKp0g+JsJKSG6Y5Y2JwOMw6e3UouqX2Be11BPZqAkz1Fbej70i4ZcJRo4ypUXEISC7I7ipdiQ11BN7NvfmJ2dbpjh3ov6gtVPIBWUe9wJ+bcECDYggg7gixHaCJ3nRbGWNjwM3fpsbNsN6jKZdqL6VVsRiq16uyi+mmt9K/zPf8AdIvE4b1SXfw98svF4ZLa2tbjKr6U5j62qQn5NeHee3+/xne5jj4ji4XLLzXcZNmqsijbYSTOMEqjL8wZDsdpOrnW3GcybdXKzxXU0M+NHG4J0O/rqakDmlRgjj6rHztL8n5m6A0PhWaYUVCBTpt65ixAFqXWHHtfQPOfpZKyn2WU+BBmbn1uNHBvttr3ERKF5ERAREQEREBERAREQEREBERAREQKC9MnRlcJilxVMgUsUzE0xxWsLFyP0Wvq8S3aJzmT1DsVue4bn7J2P/6CzENXwOGU9amlSo4HL1pVUv3/ABb++QXQpN7z0unyvZuvO6jGf9JpqZ1mtRl0nUF7LEe+cdiTvLe6Sv8AFmVRmXtGdZecXMnbnpH3mdQ1uBtPFOmSdhJKlllVgOq1v6GUY4rs8nb+jjB0kw71qiLUesxHWCkKqXXT1jxN2J7QR2SffD4PlQoITzVBSJ81AvOI6LJWs1CgrVDq1ELwU2tcngBtznd4DIbWOJfUfzdI2X9Z+J8vfKs5JfK/DLcmo18KiatOH+G6uyli8UDbtC62A8dNp3WW5rUpJRQLVqu9SkhWvVR2RXdVZzUVQGspY23vtvImjZV0oFRfmqLA957T3mbuWN8dS+mv3ym3a2R3ERE5SREQEREBERAREQEREBERAStvSz6QXwHq8PhQpxNRdTO24ppewIHNiQbeBlkz8+emSl/tGtqHtJSVGtfgCQoNtizG3HtneEm/LnO3XhwzVquJq1K1UvUqNd3exY7WH8gPITtOiyMltegE/JVtRHD2hbqncbTnejCg0cdbicE2/AgrisI3lus+9Cq59ZXZuek3PMvcn7hNmOd75hPT8MmWOPb331/Ond52upDKzzGj1jLAqZrTZvUhgahF9IO4BAI+wj3yAxGR1K9UU6K6nY+AA5sx5AdstlmlWcvdLEJlFazKqUzUqMbKqi5J7hO+wXR+o4Bxz6V/5WgbH/uVBw8B75t5Tk1LAralZ6zC1TEkbn9CmPkr9pkgrTHyc2/GLXx8Gvc2cMqooSkq06Y+QgsPE9p7zMoaajVQoLMbKAST2AbkxhcYlQXpsrDtU8PHslGrfK7cnhvBpu5O3x9H6YkZqm9kbf5ih9P8DISsKIiAiIgIiICIiAiIgIiICIiAlDem2jpzGm/zqFOx53V6m/uKy+ZSnp4S2IwjdqVB9U0z/HL+n+JFHUfDqvsvbSK4W4vh8SDba9qNRvvUHxAm50ZzFqXwkKEK1VCMHUN1SvK+6kX4iaeXD8r/AKGJ/wDBVE18oqX1WPzfum3UvJZf4n3YO7KcW5/N+yZynBsMR6yoQVFJVG5srALq0g8BcGWRiV+B5fVrqoNdqXrCG2sCLpTJ5DcFu/wEr/BrqIX53V+ttLd6XYMVqdelewdWW9r25DbnKOonZJjGrpsu/eVV7llR8QrtUqLUSnWC+spgKGYoSyFRtYAjt4kXbiZinYAAbAbATUy3BHD0npuytUqV2rOyLpUEqFCqvZYTZUzE2MWbMTSZF9qp8Wo+nsT5LqPlPIwVKiRUS1O2xN+qy8ww7bAm/dIwZpUqH4ukQ6mopvuLm4pMGt7JsGJ5WtMtHKnaxrVGDBPV9RtQKdcXYsu76WXrcbr2Eg9zOzHUc9kt3UzhcYHBKhxY2IdSh4BvZbfgwkv0eb/M0PpfwmQeHpBAQCxJNyzElie0nyHukv0YN8Xh/pN+404dLMiIgIiICIiAiIgIiICIiAiIgJUPp6o/7m/Y1VfrLTP8Et6Vd6d6V8Nh2HyayX8Gp1vxAlvD74r5pvCqZyqqRiVQ6Gpur6ldiiqGVqdmYkbG4+tPWU0tDVVNtitrc1Iup4C4IIN+YIM1Meo9VUNheyi/drXab2F9s/6OE/8AWpTVjjceebu/9WPPKZcF1Na/Dpuj4viMMvzq1FfrVFH4y3844nzlS9DVvjMIP+tTPuYH8JbOa85x1fujvovZXH4/2prgzYzHjNUGY62sRxtNeqCD1gpCb6WJAs1vZ3I49o7Z6+FFvYXzPD+/Oa9DLKaktbUxOrU++5JO3ZuSfd2Cb0gfEvbc3P8AfDukl0cq6cVhj+nb6wK/jI6ZcDV0VqDngtSmx8AwJ+yBcEREkIiICIiAiIgIiICIiAiIgJX3popXwFQ/Naif2gT+OWDOQ9JuGNTBYlALn1VwO9HRx+7O8LrKVznN41+cMYPiqngP3lm7QFnHfQwh/YJ+AEx/BDUSqqlQQhaxNi1iNkHym3vbuMypikqVNVIkqKGFpm4IIajRWkw96X27RN1+Pj8nnSfsZfN1vQEXx+EH6bH6tN2/CWtmnOVb6OEvj8N3etP7KoPxlpZnzlPVe/6L+jn7f1cdmXGagm5mY3mleZK2Pd4nkT1IH2Y652I7oq1QASSAALkk2AA5kzi836QviKi4XBXHrXWkKvymaowUBByFyN+PhzG36aw73RCeJUH3iZJ5RbAAcALDynqSEREBERAREQEREBERAREQEiM94H6DSXnO9Lc2p4c0DX6tKoWQ1LEhWIBUNbgCA2/K3nEFOdOeiD4Wq9SkhOEYllZRcUr7lHt7IHIna1uc5imoHC2++0/RWX4gPSpurKysqkMpBBuORHGQ+adCsHXOpqQR+bUD6u/io6pPfa828fU68ZMXJ0u7vFwXovok41WAOlEck8hqUqB57+4yy8yE+ZRklHChaeHTSCSWYkszEC12Y+PDgJkx4lHLn35bi/h4+zHVcfmiyMk3macZBmU1c9XmtmGYU6KF6rBV5drHsUczI/PekFPDi3t1iNqYPDvc8h9pleZhj6ld9dZrnkOCqOxRyEItSOe59UxJt7FEHamDxtwLnme7gPtm/wBAcPU+GUKlEUi1ImqfXBigC7AkKQb6jtvxW+4FjzNJWY6UBZuxQSfcJ3Po2pVVr1QaFZadQU19aw0hAl7mzWJuGuABx98lE8v0fha2tEe1tSq1uzUL2+2ZZiwzDSNPCwsO6ZZDoiIgIiICIiAiIgIiICIiAnM+kXKjiMFURAusNTZSxsFIYBmJ5AKzXPIXnTTFiamlWI4228YH5uyzNsRhHYUXamwJDU9ihI+cu6k9/uM7vJvSYhsuLplD+co9ZfEoesvkTM3SPorTrlmI0Vfzicz+kOB+/vldY/oxXw7VGI102IOpATYgWJI4jgJ059F3ZfnFDEFTh6tOp1W2U9YezxQ7jzEy43hPzyapB1KSCAbEGxB47Hlwm/V6RYsDSuJxPYB6xyfK5vBtaObuFBZiFUcWYgAeJMrPpB0uUXTCEM3Ot8kfQv7R7+HjIfNssxr1KNOuKz1qt2SnWcswUcXIYnQvjbnIjM8DUw9U0q4UNYNdTcEHgQfIjykFtYajkkliSSbkk3JPaTzijSZ2CU1LMeCj8eySOSZDWxTDQCtPnUI/dHOWn0b6JpQUaV63NzxPnCJNoTod0ZaipapbW3EAcO6/Od9lWA6wAG5mxhsBblJfL8PZlPf9+0O0/g1sAJszHSW0ySAiIgIiICIiAiIgIiICIiAmLEkBTfh2TLMddLi0Dna9G5M0q2DBnQNhZjbBzrYr/OOiNGtcslm+cmx+zj5yCXoWtN6TWZxTdHNzdmCMGPnYS2Tl88/4SvONo0rXE4ykczx1WoyqClM0mqdT4sgara7EW0pccjeaJ6HHHYn4TVVvVWVaaEEXVbnUw7ySbdlpbByKiWBemjldwXAax7RfhNw0wOAA8JA5XLujy0wAFAA5ASVp4ECSZSeSkJay0RM9BNx4iegk2MMm8DcE+z4J9kBERAREQEREBERAREQEREBERA+ETyVnuIGIieSszETyVgY2mMiZSs+aYGErPmmZyJ50wMQWZ6KwqTKogeoiICIiAiIgIiICIiAiIgIiICIiAiIgIiIHkiLT1EDxpjTPcQPgE+xEBERAREQEREB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790700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Thank You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48130" name="Picture 2" descr="Image result for upmc passava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7067550" cy="2019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14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0" name="AutoShape 18" descr="data:image/jpeg;base64,/9j/4AAQSkZJRgABAQAAAQABAAD/2wCEAAkGBxQTEhASDxMQFBAVFhUXFhAQFBQUFBUWFBcXFxgUFRQYHCggGBolGxQVITMhJSk3Ly4wGB8zODMsOSgtLi8BCgoKDg0OFxAQGywlICQvLC8sLCwsLCwsKywuNC8sLDMtLCwsLCwsLCwsLCwsLCwsKywsLC4tLSwsLCwsNCwsLP/AABEIAPsAyQMBIgACEQEDEQH/xAAcAAEAAgMBAQEAAAAAAAAAAAAABQcDBAYCAQj/xABIEAACAQIEAgYECQoDCQEAAAABAgADEQQFEiExQQYiUWFxgQcTMpEUI0JScpKhscEzU2KCo7LC0eHwFSRzJTRDVGODs7TxCP/EABkBAQADAQEAAAAAAAAAAAAAAAABAwQCBf/EACgRAQEAAgEDAgUFAQAAAAAAAAABAhEDBBIhMTIzcYHB4RQjUWHwE//aAAwDAQACEQMRAD8AvGIiAiIgIiICIiAiIgIiICIiAiIgIiICIiAiIgIiICIiAiIgIiICIiAiIgJ4r1NKs3Gwvae5p4jBtU2eowQixp0+rftu/te4iBxOdZxXqVwtGro0gW9W3VDE/L3seQ32mfN+ldWnh3rt+Tp6VJoKGapUYhFVNR3Jci2kEcdxxnvNsgFM7Da9wxuwPcQTy7Jip4NCKQdVcU6iVFDDYPTbUrWHYZ140h2OUrUFJPXflDcldWrTc3CavlEDa/um5NfB4xagup35rzH9O+bE5SREQEREBERAREQEREBERAREQEREBERAREQEREDHiKAdSrC4P93E5fG4M0msd1PA9v8AWdZMWIoB1KsLg/Z3iBx1CmdZYMRY7G/Ds+6dJgMz1dWoLNwvyJ/Cc1mNH1dQoTw3B7QeBmUVDsRYnkeTDs7jJHZROeqdItIpoEOs7EtwFu7iTNylmxDKtZdOv2X+SfO5kCViIgIiICIiAiIgIiICIiAiIgIiICIiAiYsRXCC7eQHEzU/xQcSp94gSESJOfJ2GZKGdU22JK+I298D5nmUDEKLHTUX2X4/qsOYM4vNWq4S3r1+LY+0u6hhzB5edriWMGBFwRbtHCU76Uc1zOriWo4Og4w1MACqBTPrGYAs13PAX0gdxPOB0+V4kVmQnhbieZ5W/vnJzEU9dNqLHj+TY/IceyfC8rb0d4DMvhAbHl1oBGYKwo9ZrgAdQXFr38pYlaqDwI27O6SJPo7jPW4ek542sfESSkV0boaKIUbjUd+3v98lZAREQEREBERAREQEREBERAREQERECMx/We3JRbzPE/d7prV6fVJ5TacXZvpH7L/yjGD4o+MDlq560jOkXSChg0BqlmdvYpLbU1ufco7THSHNkwytVqcF4KOLNyUd8pvMsc+IqvWqm7ty5Ko4KvcP5y7i4++/0p5eXsn9u5oelGvfStGmKR/4epy31uF/1Z2PRvNaWKu4Y613NF9mHfbmO8fZK66OZL8UHYdZ9/BeQ/Hzk7RwOkhkJVhuGXYjzluXFjfRXhyZz1WBWr6PjCQFUHUTsFXjq8AQPAXm1gcuNUGxKpe+rje5uQLn/wCTS6FY5KxdK1jXQXCkDSy7DWB2gkAjlcds7OZbLLqtMss3HijSCqFXgJ7iJCSIiAiIgIiICIiAiIgIiICIiAkX0ozT4Lg8ViAAWpUqjqDwLKp0g+JsJKSG6Y5Y2JwOMw6e3UouqX2Be11BPZqAkz1Fbej70i4ZcJRo4ypUXEISC7I7ipdiQ11BN7NvfmJ2dbpjh3ov6gtVPIBWUe9wJ+bcECDYggg7gixHaCJ3nRbGWNjwM3fpsbNsN6jKZdqL6VVsRiq16uyi+mmt9K/zPf8AdIvE4b1SXfw98svF4ZLa2tbjKr6U5j62qQn5NeHee3+/xne5jj4ji4XLLzXcZNmqsijbYSTOMEqjL8wZDsdpOrnW3GcybdXKzxXU0M+NHG4J0O/rqakDmlRgjj6rHztL8n5m6A0PhWaYUVCBTpt65ixAFqXWHHtfQPOfpZKyn2WU+BBmbn1uNHBvttr3ERKF5ERAREQEREBERAREQEREBERAREQKC9MnRlcJilxVMgUsUzE0xxWsLFyP0Wvq8S3aJzmT1DsVue4bn7J2P/6CzENXwOGU9amlSo4HL1pVUv3/ABb++QXQpN7z0unyvZuvO6jGf9JpqZ1mtRl0nUF7LEe+cdiTvLe6Sv8AFmVRmXtGdZecXMnbnpH3mdQ1uBtPFOmSdhJKlllVgOq1v6GUY4rs8nb+jjB0kw71qiLUesxHWCkKqXXT1jxN2J7QR2SffD4PlQoITzVBSJ81AvOI6LJWs1CgrVDq1ELwU2tcngBtznd4DIbWOJfUfzdI2X9Z+J8vfKs5JfK/DLcmo18KiatOH+G6uyli8UDbtC62A8dNp3WW5rUpJRQLVqu9SkhWvVR2RXdVZzUVQGspY23vtvImjZV0oFRfmqLA957T3mbuWN8dS+mv3ym3a2R3ERE5SREQEREBERAREQEREBERAStvSz6QXwHq8PhQpxNRdTO24ppewIHNiQbeBlkz8+emSl/tGtqHtJSVGtfgCQoNtizG3HtneEm/LnO3XhwzVquJq1K1UvUqNd3exY7WH8gPITtOiyMltegE/JVtRHD2hbqncbTnejCg0cdbicE2/AgrisI3lus+9Cq59ZXZuek3PMvcn7hNmOd75hPT8MmWOPb331/Ond52upDKzzGj1jLAqZrTZvUhgahF9IO4BAI+wj3yAxGR1K9UU6K6nY+AA5sx5AdstlmlWcvdLEJlFazKqUzUqMbKqi5J7hO+wXR+o4Bxz6V/5WgbH/uVBw8B75t5Tk1LAralZ6zC1TEkbn9CmPkr9pkgrTHyc2/GLXx8Gvc2cMqooSkq06Y+QgsPE9p7zMoaajVQoLMbKAST2AbkxhcYlQXpsrDtU8PHslGrfK7cnhvBpu5O3x9H6YkZqm9kbf5ih9P8DISsKIiAiIgIiICIiAiIgIiICIiAlDem2jpzGm/zqFOx53V6m/uKy+ZSnp4S2IwjdqVB9U0z/HL+n+JFHUfDqvsvbSK4W4vh8SDba9qNRvvUHxAm50ZzFqXwkKEK1VCMHUN1SvK+6kX4iaeXD8r/AKGJ/wDBVE18oqX1WPzfum3UvJZf4n3YO7KcW5/N+yZynBsMR6yoQVFJVG5srALq0g8BcGWRiV+B5fVrqoNdqXrCG2sCLpTJ5DcFu/wEr/BrqIX53V+ttLd6XYMVqdelewdWW9r25DbnKOonZJjGrpsu/eVV7llR8QrtUqLUSnWC+spgKGYoSyFRtYAjt4kXbiZinYAAbAbATUy3BHD0npuytUqV2rOyLpUEqFCqvZYTZUzE2MWbMTSZF9qp8Wo+nsT5LqPlPIwVKiRUS1O2xN+qy8ww7bAm/dIwZpUqH4ukQ6mopvuLm4pMGt7JsGJ5WtMtHKnaxrVGDBPV9RtQKdcXYsu76WXrcbr2Eg9zOzHUc9kt3UzhcYHBKhxY2IdSh4BvZbfgwkv0eb/M0PpfwmQeHpBAQCxJNyzElie0nyHukv0YN8Xh/pN+404dLMiIgIiICIiAiIgIiICIiAiIgJUPp6o/7m/Y1VfrLTP8Et6Vd6d6V8Nh2HyayX8Gp1vxAlvD74r5pvCqZyqqRiVQ6Gpur6ldiiqGVqdmYkbG4+tPWU0tDVVNtitrc1Iup4C4IIN+YIM1Meo9VUNheyi/drXab2F9s/6OE/8AWpTVjjceebu/9WPPKZcF1Na/Dpuj4viMMvzq1FfrVFH4y3844nzlS9DVvjMIP+tTPuYH8JbOa85x1fujvovZXH4/2prgzYzHjNUGY62sRxtNeqCD1gpCb6WJAs1vZ3I49o7Z6+FFvYXzPD+/Oa9DLKaktbUxOrU++5JO3ZuSfd2Cb0gfEvbc3P8AfDukl0cq6cVhj+nb6wK/jI6ZcDV0VqDngtSmx8AwJ+yBcEREkIiICIiAiIgIiICIiAiIgJX3popXwFQ/Naif2gT+OWDOQ9JuGNTBYlALn1VwO9HRx+7O8LrKVznN41+cMYPiqngP3lm7QFnHfQwh/YJ+AEx/BDUSqqlQQhaxNi1iNkHym3vbuMypikqVNVIkqKGFpm4IIajRWkw96X27RN1+Pj8nnSfsZfN1vQEXx+EH6bH6tN2/CWtmnOVb6OEvj8N3etP7KoPxlpZnzlPVe/6L+jn7f1cdmXGagm5mY3mleZK2Pd4nkT1IH2Y652I7oq1QASSAALkk2AA5kzi836QviKi4XBXHrXWkKvymaowUBByFyN+PhzG36aw73RCeJUH3iZJ5RbAAcALDynqSEREBERAREQEREBERAREQEiM94H6DSXnO9Lc2p4c0DX6tKoWQ1LEhWIBUNbgCA2/K3nEFOdOeiD4Wq9SkhOEYllZRcUr7lHt7IHIna1uc5imoHC2++0/RWX4gPSpurKysqkMpBBuORHGQ+adCsHXOpqQR+bUD6u/io6pPfa828fU68ZMXJ0u7vFwXovok41WAOlEck8hqUqB57+4yy8yE+ZRklHChaeHTSCSWYkszEC12Y+PDgJkx4lHLn35bi/h4+zHVcfmiyMk3macZBmU1c9XmtmGYU6KF6rBV5drHsUczI/PekFPDi3t1iNqYPDvc8h9pleZhj6ld9dZrnkOCqOxRyEItSOe59UxJt7FEHamDxtwLnme7gPtm/wBAcPU+GUKlEUi1ImqfXBigC7AkKQb6jtvxW+4FjzNJWY6UBZuxQSfcJ3Po2pVVr1QaFZadQU19aw0hAl7mzWJuGuABx98lE8v0fha2tEe1tSq1uzUL2+2ZZiwzDSNPCwsO6ZZDoiIgIiICIiAiIgIiICIiAnM+kXKjiMFURAusNTZSxsFIYBmJ5AKzXPIXnTTFiamlWI4228YH5uyzNsRhHYUXamwJDU9ihI+cu6k9/uM7vJvSYhsuLplD+co9ZfEoesvkTM3SPorTrlmI0Vfzicz+kOB+/vldY/oxXw7VGI102IOpATYgWJI4jgJ059F3ZfnFDEFTh6tOp1W2U9YezxQ7jzEy43hPzyapB1KSCAbEGxB47Hlwm/V6RYsDSuJxPYB6xyfK5vBtaObuFBZiFUcWYgAeJMrPpB0uUXTCEM3Ot8kfQv7R7+HjIfNssxr1KNOuKz1qt2SnWcswUcXIYnQvjbnIjM8DUw9U0q4UNYNdTcEHgQfIjykFtYajkkliSSbkk3JPaTzijSZ2CU1LMeCj8eySOSZDWxTDQCtPnUI/dHOWn0b6JpQUaV63NzxPnCJNoTod0ZaipapbW3EAcO6/Od9lWA6wAG5mxhsBblJfL8PZlPf9+0O0/g1sAJszHSW0ySAiIgIiICIiAiIgIiICIiAmLEkBTfh2TLMddLi0Dna9G5M0q2DBnQNhZjbBzrYr/OOiNGtcslm+cmx+zj5yCXoWtN6TWZxTdHNzdmCMGPnYS2Tl88/4SvONo0rXE4ykczx1WoyqClM0mqdT4sgara7EW0pccjeaJ6HHHYn4TVVvVWVaaEEXVbnUw7ySbdlpbByKiWBemjldwXAax7RfhNw0wOAA8JA5XLujy0wAFAA5ASVp4ECSZSeSkJay0RM9BNx4iegk2MMm8DcE+z4J9kBERAREQEREBERAREQEREBERA+ETyVnuIGIieSszETyVgY2mMiZSs+aYGErPmmZyJ50wMQWZ6KwqTKogeoiICIiAiIgIiICIiAiIgIiICIiAiIgIiIHkiLT1EDxpjTPcQPgE+xEBERAREQEREB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790700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1"/>
          <p:cNvSpPr txBox="1">
            <a:spLocks noChangeArrowheads="1"/>
          </p:cNvSpPr>
          <p:nvPr/>
        </p:nvSpPr>
        <p:spPr bwMode="auto">
          <a:xfrm>
            <a:off x="304800" y="1371600"/>
            <a:ext cx="863758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9713" marR="0" lvl="0" indent="-2397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 Allegheny Graduate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Princeton University - Chemical Engineering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Columbia University College of Physicians and Surgeons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Residency – University of Pittsburgh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cs typeface="+mn-cs"/>
              </a:rPr>
              <a:t>Fellowship – Adult Reconstruction – Mayo Clinic</a:t>
            </a:r>
          </a:p>
          <a:p>
            <a:pPr lvl="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kern="0" dirty="0">
                <a:solidFill>
                  <a:schemeClr val="hlink"/>
                </a:solidFill>
                <a:latin typeface="+mn-lt"/>
              </a:rPr>
              <a:t>  Tri-State </a:t>
            </a:r>
            <a:r>
              <a:rPr lang="en-US" sz="1800" kern="0" dirty="0" err="1">
                <a:solidFill>
                  <a:schemeClr val="hlink"/>
                </a:solidFill>
                <a:latin typeface="+mn-lt"/>
              </a:rPr>
              <a:t>Orthopaedics</a:t>
            </a:r>
            <a:r>
              <a:rPr lang="en-US" sz="1800" kern="0" dirty="0">
                <a:solidFill>
                  <a:schemeClr val="hlink"/>
                </a:solidFill>
                <a:latin typeface="+mn-lt"/>
              </a:rPr>
              <a:t> &amp; Sports Medicine – 2011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Michael R. </a:t>
            </a:r>
            <a:r>
              <a:rPr lang="en-US" sz="3600" kern="0" dirty="0" err="1">
                <a:solidFill>
                  <a:srgbClr val="FFFF00"/>
                </a:solidFill>
                <a:latin typeface="+mn-lt"/>
                <a:cs typeface="+mn-cs"/>
              </a:rPr>
              <a:t>Pagnotto</a:t>
            </a: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, MD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48130" name="Picture 2" descr="Image result for upmc passava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7067550" cy="2019301"/>
          </a:xfrm>
          <a:prstGeom prst="rect">
            <a:avLst/>
          </a:prstGeom>
          <a:noFill/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6019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UPMC Passavant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Short stay = 1 night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4600" y="14478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40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solidFill>
                  <a:schemeClr val="hlink"/>
                </a:solidFill>
                <a:latin typeface="+mn-lt"/>
                <a:cs typeface="+mn-cs"/>
              </a:rPr>
              <a:t>Why do we do it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solidFill>
                  <a:schemeClr val="hlink"/>
                </a:solidFill>
                <a:latin typeface="+mn-lt"/>
                <a:cs typeface="+mn-cs"/>
              </a:rPr>
              <a:t>How do we do it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>
                <a:solidFill>
                  <a:schemeClr val="hlink"/>
                </a:solidFill>
                <a:latin typeface="+mn-lt"/>
                <a:cs typeface="+mn-cs"/>
              </a:rPr>
              <a:t>Is it safe to do it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Why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0" name="AutoShape 18" descr="data:image/jpeg;base64,/9j/4AAQSkZJRgABAQAAAQABAAD/2wCEAAkGBxQTEhASDxMQFBAVFhUXFhAQFBQUFBUWFBcXFxgUFRQYHCggGBolGxQVITMhJSk3Ly4wGB8zODMsOSgtLi8BCgoKDg0OFxAQGywlICQvLC8sLCwsLCwsKywuNC8sLDMtLCwsLCwsLCwsLCwsLCwsKywsLC4tLSwsLCwsNCwsLP/AABEIAPsAyQMBIgACEQEDEQH/xAAcAAEAAgMBAQEAAAAAAAAAAAAABQcDBAYCAQj/xABIEAACAQIEAgYECQoDCQEAAAABAgADEQQFEiExQQYiUWFxgQcTMpEUI0JScpKhscEzU2KCo7LC0eHwFSRzJTRDVGODs7TxCP/EABkBAQADAQEAAAAAAAAAAAAAAAABAwQCBf/EACgRAQEAAgEDAgUFAQAAAAAAAAABAhEDBBIhMTIzcYHB4RQjUWHwE//aAAwDAQACEQMRAD8AvGIiAiIgIiICIiAiIgIiICIiAiIgIiICIiAiIgIiICIiAiIgIiICIiAiIgJ4r1NKs3Gwvae5p4jBtU2eowQixp0+rftu/te4iBxOdZxXqVwtGro0gW9W3VDE/L3seQ32mfN+ldWnh3rt+Tp6VJoKGapUYhFVNR3Jci2kEcdxxnvNsgFM7Da9wxuwPcQTy7Jip4NCKQdVcU6iVFDDYPTbUrWHYZ140h2OUrUFJPXflDcldWrTc3CavlEDa/um5NfB4xagup35rzH9O+bE5SREQEREBERAREQEREBERAREQEREBERAREQEREDHiKAdSrC4P93E5fG4M0msd1PA9v8AWdZMWIoB1KsLg/Z3iBx1CmdZYMRY7G/Ds+6dJgMz1dWoLNwvyJ/Cc1mNH1dQoTw3B7QeBmUVDsRYnkeTDs7jJHZROeqdItIpoEOs7EtwFu7iTNylmxDKtZdOv2X+SfO5kCViIgIiICIiAiIgIiICIiAiIgIiICIiAiYsRXCC7eQHEzU/xQcSp94gSESJOfJ2GZKGdU22JK+I298D5nmUDEKLHTUX2X4/qsOYM4vNWq4S3r1+LY+0u6hhzB5edriWMGBFwRbtHCU76Uc1zOriWo4Og4w1MACqBTPrGYAs13PAX0gdxPOB0+V4kVmQnhbieZ5W/vnJzEU9dNqLHj+TY/IceyfC8rb0d4DMvhAbHl1oBGYKwo9ZrgAdQXFr38pYlaqDwI27O6SJPo7jPW4ek542sfESSkV0boaKIUbjUd+3v98lZAREQEREBERAREQEREBERAREQERECMx/We3JRbzPE/d7prV6fVJ5TacXZvpH7L/yjGD4o+MDlq560jOkXSChg0BqlmdvYpLbU1ufco7THSHNkwytVqcF4KOLNyUd8pvMsc+IqvWqm7ty5Ko4KvcP5y7i4++/0p5eXsn9u5oelGvfStGmKR/4epy31uF/1Z2PRvNaWKu4Y613NF9mHfbmO8fZK66OZL8UHYdZ9/BeQ/Hzk7RwOkhkJVhuGXYjzluXFjfRXhyZz1WBWr6PjCQFUHUTsFXjq8AQPAXm1gcuNUGxKpe+rje5uQLn/wCTS6FY5KxdK1jXQXCkDSy7DWB2gkAjlcds7OZbLLqtMss3HijSCqFXgJ7iJCSIiAiIgIiICIiAiIgIiICIiAkX0ozT4Lg8ViAAWpUqjqDwLKp0g+JsJKSG6Y5Y2JwOMw6e3UouqX2Be11BPZqAkz1Fbej70i4ZcJRo4ypUXEISC7I7ipdiQ11BN7NvfmJ2dbpjh3ov6gtVPIBWUe9wJ+bcECDYggg7gixHaCJ3nRbGWNjwM3fpsbNsN6jKZdqL6VVsRiq16uyi+mmt9K/zPf8AdIvE4b1SXfw98svF4ZLa2tbjKr6U5j62qQn5NeHee3+/xne5jj4ji4XLLzXcZNmqsijbYSTOMEqjL8wZDsdpOrnW3GcybdXKzxXU0M+NHG4J0O/rqakDmlRgjj6rHztL8n5m6A0PhWaYUVCBTpt65ixAFqXWHHtfQPOfpZKyn2WU+BBmbn1uNHBvttr3ERKF5ERAREQEREBERAREQEREBERAREQKC9MnRlcJilxVMgUsUzE0xxWsLFyP0Wvq8S3aJzmT1DsVue4bn7J2P/6CzENXwOGU9amlSo4HL1pVUv3/ABb++QXQpN7z0unyvZuvO6jGf9JpqZ1mtRl0nUF7LEe+cdiTvLe6Sv8AFmVRmXtGdZecXMnbnpH3mdQ1uBtPFOmSdhJKlllVgOq1v6GUY4rs8nb+jjB0kw71qiLUesxHWCkKqXXT1jxN2J7QR2SffD4PlQoITzVBSJ81AvOI6LJWs1CgrVDq1ELwU2tcngBtznd4DIbWOJfUfzdI2X9Z+J8vfKs5JfK/DLcmo18KiatOH+G6uyli8UDbtC62A8dNp3WW5rUpJRQLVqu9SkhWvVR2RXdVZzUVQGspY23vtvImjZV0oFRfmqLA957T3mbuWN8dS+mv3ym3a2R3ERE5SREQEREBERAREQEREBERAStvSz6QXwHq8PhQpxNRdTO24ppewIHNiQbeBlkz8+emSl/tGtqHtJSVGtfgCQoNtizG3HtneEm/LnO3XhwzVquJq1K1UvUqNd3exY7WH8gPITtOiyMltegE/JVtRHD2hbqncbTnejCg0cdbicE2/AgrisI3lus+9Cq59ZXZuek3PMvcn7hNmOd75hPT8MmWOPb331/Ond52upDKzzGj1jLAqZrTZvUhgahF9IO4BAI+wj3yAxGR1K9UU6K6nY+AA5sx5AdstlmlWcvdLEJlFazKqUzUqMbKqi5J7hO+wXR+o4Bxz6V/5WgbH/uVBw8B75t5Tk1LAralZ6zC1TEkbn9CmPkr9pkgrTHyc2/GLXx8Gvc2cMqooSkq06Y+QgsPE9p7zMoaajVQoLMbKAST2AbkxhcYlQXpsrDtU8PHslGrfK7cnhvBpu5O3x9H6YkZqm9kbf5ih9P8DISsKIiAiIgIiICIiAiIgIiICIiAlDem2jpzGm/zqFOx53V6m/uKy+ZSnp4S2IwjdqVB9U0z/HL+n+JFHUfDqvsvbSK4W4vh8SDba9qNRvvUHxAm50ZzFqXwkKEK1VCMHUN1SvK+6kX4iaeXD8r/AKGJ/wDBVE18oqX1WPzfum3UvJZf4n3YO7KcW5/N+yZynBsMR6yoQVFJVG5srALq0g8BcGWRiV+B5fVrqoNdqXrCG2sCLpTJ5DcFu/wEr/BrqIX53V+ttLd6XYMVqdelewdWW9r25DbnKOonZJjGrpsu/eVV7llR8QrtUqLUSnWC+spgKGYoSyFRtYAjt4kXbiZinYAAbAbATUy3BHD0npuytUqV2rOyLpUEqFCqvZYTZUzE2MWbMTSZF9qp8Wo+nsT5LqPlPIwVKiRUS1O2xN+qy8ww7bAm/dIwZpUqH4ukQ6mopvuLm4pMGt7JsGJ5WtMtHKnaxrVGDBPV9RtQKdcXYsu76WXrcbr2Eg9zOzHUc9kt3UzhcYHBKhxY2IdSh4BvZbfgwkv0eb/M0PpfwmQeHpBAQCxJNyzElie0nyHukv0YN8Xh/pN+404dLMiIgIiICIiAiIgIiICIiAiIgJUPp6o/7m/Y1VfrLTP8Et6Vd6d6V8Nh2HyayX8Gp1vxAlvD74r5pvCqZyqqRiVQ6Gpur6ldiiqGVqdmYkbG4+tPWU0tDVVNtitrc1Iup4C4IIN+YIM1Meo9VUNheyi/drXab2F9s/6OE/8AWpTVjjceebu/9WPPKZcF1Na/Dpuj4viMMvzq1FfrVFH4y3844nzlS9DVvjMIP+tTPuYH8JbOa85x1fujvovZXH4/2prgzYzHjNUGY62sRxtNeqCD1gpCb6WJAs1vZ3I49o7Z6+FFvYXzPD+/Oa9DLKaktbUxOrU++5JO3ZuSfd2Cb0gfEvbc3P8AfDukl0cq6cVhj+nb6wK/jI6ZcDV0VqDngtSmx8AwJ+yBcEREkIiICIiAiIgIiICIiAiIgJX3popXwFQ/Naif2gT+OWDOQ9JuGNTBYlALn1VwO9HRx+7O8LrKVznN41+cMYPiqngP3lm7QFnHfQwh/YJ+AEx/BDUSqqlQQhaxNi1iNkHym3vbuMypikqVNVIkqKGFpm4IIajRWkw96X27RN1+Pj8nnSfsZfN1vQEXx+EH6bH6tN2/CWtmnOVb6OEvj8N3etP7KoPxlpZnzlPVe/6L+jn7f1cdmXGagm5mY3mleZK2Pd4nkT1IH2Y652I7oq1QASSAALkk2AA5kzi836QviKi4XBXHrXWkKvymaowUBByFyN+PhzG36aw73RCeJUH3iZJ5RbAAcALDynqSEREBERAREQEREBERAREQEiM94H6DSXnO9Lc2p4c0DX6tKoWQ1LEhWIBUNbgCA2/K3nEFOdOeiD4Wq9SkhOEYllZRcUr7lHt7IHIna1uc5imoHC2++0/RWX4gPSpurKysqkMpBBuORHGQ+adCsHXOpqQR+bUD6u/io6pPfa828fU68ZMXJ0u7vFwXovok41WAOlEck8hqUqB57+4yy8yE+ZRklHChaeHTSCSWYkszEC12Y+PDgJkx4lHLn35bi/h4+zHVcfmiyMk3macZBmU1c9XmtmGYU6KF6rBV5drHsUczI/PekFPDi3t1iNqYPDvc8h9pleZhj6ld9dZrnkOCqOxRyEItSOe59UxJt7FEHamDxtwLnme7gPtm/wBAcPU+GUKlEUi1ImqfXBigC7AkKQb6jtvxW+4FjzNJWY6UBZuxQSfcJ3Po2pVVr1QaFZadQU19aw0hAl7mzWJuGuABx98lE8v0fha2tEe1tSq1uzUL2+2ZZiwzDSNPCwsO6ZZDoiIgIiICIiAiIgIiICIiAnM+kXKjiMFURAusNTZSxsFIYBmJ5AKzXPIXnTTFiamlWI4228YH5uyzNsRhHYUXamwJDU9ihI+cu6k9/uM7vJvSYhsuLplD+co9ZfEoesvkTM3SPorTrlmI0Vfzicz+kOB+/vldY/oxXw7VGI102IOpATYgWJI4jgJ059F3ZfnFDEFTh6tOp1W2U9YezxQ7jzEy43hPzyapB1KSCAbEGxB47Hlwm/V6RYsDSuJxPYB6xyfK5vBtaObuFBZiFUcWYgAeJMrPpB0uUXTCEM3Ot8kfQv7R7+HjIfNssxr1KNOuKz1qt2SnWcswUcXIYnQvjbnIjM8DUw9U0q4UNYNdTcEHgQfIjykFtYajkkliSSbkk3JPaTzijSZ2CU1LMeCj8eySOSZDWxTDQCtPnUI/dHOWn0b6JpQUaV63NzxPnCJNoTod0ZaipapbW3EAcO6/Od9lWA6wAG5mxhsBblJfL8PZlPf9+0O0/g1sAJszHSW0ySAiIgIiICIiAiIgIiICIiAmLEkBTfh2TLMddLi0Dna9G5M0q2DBnQNhZjbBzrYr/OOiNGtcslm+cmx+zj5yCXoWtN6TWZxTdHNzdmCMGPnYS2Tl88/4SvONo0rXE4ykczx1WoyqClM0mqdT4sgara7EW0pccjeaJ6HHHYn4TVVvVWVaaEEXVbnUw7ySbdlpbByKiWBemjldwXAax7RfhNw0wOAA8JA5XLujy0wAFAA5ASVp4ECSZSeSkJay0RM9BNx4iegk2MMm8DcE+z4J9kBERAREQEREBERAREQEREBERA+ETyVnuIGIieSszETyVgY2mMiZSs+aYGErPmmZyJ50wMQWZ6KwqTKogeoiICIiAiIgIiICIiAiIgIiICIiAiIgIiIHkiLT1EDxpjTPcQPgE+xEBERAREQEREB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790700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3962400" y="2590800"/>
            <a:ext cx="1524000" cy="152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Patient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066800" y="1143000"/>
            <a:ext cx="1524000" cy="152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</a:t>
            </a:r>
            <a:r>
              <a:rPr lang="en-US" sz="1800" dirty="0"/>
              <a:t>Hospital</a:t>
            </a:r>
            <a:r>
              <a:rPr lang="en-US" sz="1600" dirty="0"/>
              <a:t>	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38600" y="5105400"/>
            <a:ext cx="1524000" cy="152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</a:t>
            </a:r>
            <a:r>
              <a:rPr lang="en-US" sz="1800" dirty="0"/>
              <a:t>Surgeon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477000" y="1219200"/>
            <a:ext cx="1524000" cy="152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Insurance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743200" y="2743200"/>
            <a:ext cx="9144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638800" y="2819400"/>
            <a:ext cx="7620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048000" y="1981200"/>
            <a:ext cx="2971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724400" y="42672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62600" y="2819400"/>
            <a:ext cx="1524000" cy="2667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1981200" y="2819400"/>
            <a:ext cx="1905000" cy="2743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Patients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096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Younger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Healthier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More active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Better informed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Baby Boomers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   1946-1964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   55 – 73 year </a:t>
            </a:r>
            <a:r>
              <a:rPr lang="en-US" sz="2800" kern="0" dirty="0" err="1">
                <a:solidFill>
                  <a:schemeClr val="hlink"/>
                </a:solidFill>
                <a:latin typeface="+mn-lt"/>
                <a:cs typeface="+mn-cs"/>
              </a:rPr>
              <a:t>olds</a:t>
            </a: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Image result for patient controlled analges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371600"/>
            <a:ext cx="5261356" cy="2971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71600" y="4876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The old view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Patients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Younger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Healthier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More active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Better informed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</a:rPr>
              <a:t>Baby Boomers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</a:rPr>
              <a:t>    1946-1964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</a:rPr>
              <a:t>    55 – 73 year olds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19200" y="434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The new expectation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pic>
        <p:nvPicPr>
          <p:cNvPr id="79874" name="Picture 2" descr="Image result for early ambulation after total joint replace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522972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Hospitals and Insurance  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0" name="AutoShape 18" descr="data:image/jpeg;base64,/9j/4AAQSkZJRgABAQAAAQABAAD/2wCEAAkGBxQTEhASDxMQFBAVFhUXFhAQFBQUFBUWFBcXFxgUFRQYHCggGBolGxQVITMhJSk3Ly4wGB8zODMsOSgtLi8BCgoKDg0OFxAQGywlICQvLC8sLCwsLCwsKywuNC8sLDMtLCwsLCwsLCwsLCwsLCwsKywsLC4tLSwsLCwsNCwsLP/AABEIAPsAyQMBIgACEQEDEQH/xAAcAAEAAgMBAQEAAAAAAAAAAAAABQcDBAYCAQj/xABIEAACAQIEAgYECQoDCQEAAAABAgADEQQFEiExQQYiUWFxgQcTMpEUI0JScpKhscEzU2KCo7LC0eHwFSRzJTRDVGODs7TxCP/EABkBAQADAQEAAAAAAAAAAAAAAAABAwQCBf/EACgRAQEAAgEDAgUFAQAAAAAAAAABAhEDBBIhMTIzcYHB4RQjUWHwE//aAAwDAQACEQMRAD8AvGIiAiIgIiICIiAiIgIiICIiAiIgIiICIiAiIgIiICIiAiIgIiICIiAiIgJ4r1NKs3Gwvae5p4jBtU2eowQixp0+rftu/te4iBxOdZxXqVwtGro0gW9W3VDE/L3seQ32mfN+ldWnh3rt+Tp6VJoKGapUYhFVNR3Jci2kEcdxxnvNsgFM7Da9wxuwPcQTy7Jip4NCKQdVcU6iVFDDYPTbUrWHYZ140h2OUrUFJPXflDcldWrTc3CavlEDa/um5NfB4xagup35rzH9O+bE5SREQEREBERAREQEREBERAREQEREBERAREQEREDHiKAdSrC4P93E5fG4M0msd1PA9v8AWdZMWIoB1KsLg/Z3iBx1CmdZYMRY7G/Ds+6dJgMz1dWoLNwvyJ/Cc1mNH1dQoTw3B7QeBmUVDsRYnkeTDs7jJHZROeqdItIpoEOs7EtwFu7iTNylmxDKtZdOv2X+SfO5kCViIgIiICIiAiIgIiICIiAiIgIiICIiAiYsRXCC7eQHEzU/xQcSp94gSESJOfJ2GZKGdU22JK+I298D5nmUDEKLHTUX2X4/qsOYM4vNWq4S3r1+LY+0u6hhzB5edriWMGBFwRbtHCU76Uc1zOriWo4Og4w1MACqBTPrGYAs13PAX0gdxPOB0+V4kVmQnhbieZ5W/vnJzEU9dNqLHj+TY/IceyfC8rb0d4DMvhAbHl1oBGYKwo9ZrgAdQXFr38pYlaqDwI27O6SJPo7jPW4ek542sfESSkV0boaKIUbjUd+3v98lZAREQEREBERAREQEREBERAREQERECMx/We3JRbzPE/d7prV6fVJ5TacXZvpH7L/yjGD4o+MDlq560jOkXSChg0BqlmdvYpLbU1ufco7THSHNkwytVqcF4KOLNyUd8pvMsc+IqvWqm7ty5Ko4KvcP5y7i4++/0p5eXsn9u5oelGvfStGmKR/4epy31uF/1Z2PRvNaWKu4Y613NF9mHfbmO8fZK66OZL8UHYdZ9/BeQ/Hzk7RwOkhkJVhuGXYjzluXFjfRXhyZz1WBWr6PjCQFUHUTsFXjq8AQPAXm1gcuNUGxKpe+rje5uQLn/wCTS6FY5KxdK1jXQXCkDSy7DWB2gkAjlcds7OZbLLqtMss3HijSCqFXgJ7iJCSIiAiIgIiICIiAiIgIiICIiAkX0ozT4Lg8ViAAWpUqjqDwLKp0g+JsJKSG6Y5Y2JwOMw6e3UouqX2Be11BPZqAkz1Fbej70i4ZcJRo4ypUXEISC7I7ipdiQ11BN7NvfmJ2dbpjh3ov6gtVPIBWUe9wJ+bcECDYggg7gixHaCJ3nRbGWNjwM3fpsbNsN6jKZdqL6VVsRiq16uyi+mmt9K/zPf8AdIvE4b1SXfw98svF4ZLa2tbjKr6U5j62qQn5NeHee3+/xne5jj4ji4XLLzXcZNmqsijbYSTOMEqjL8wZDsdpOrnW3GcybdXKzxXU0M+NHG4J0O/rqakDmlRgjj6rHztL8n5m6A0PhWaYUVCBTpt65ixAFqXWHHtfQPOfpZKyn2WU+BBmbn1uNHBvttr3ERKF5ERAREQEREBERAREQEREBERAREQKC9MnRlcJilxVMgUsUzE0xxWsLFyP0Wvq8S3aJzmT1DsVue4bn7J2P/6CzENXwOGU9amlSo4HL1pVUv3/ABb++QXQpN7z0unyvZuvO6jGf9JpqZ1mtRl0nUF7LEe+cdiTvLe6Sv8AFmVRmXtGdZecXMnbnpH3mdQ1uBtPFOmSdhJKlllVgOq1v6GUY4rs8nb+jjB0kw71qiLUesxHWCkKqXXT1jxN2J7QR2SffD4PlQoITzVBSJ81AvOI6LJWs1CgrVDq1ELwU2tcngBtznd4DIbWOJfUfzdI2X9Z+J8vfKs5JfK/DLcmo18KiatOH+G6uyli8UDbtC62A8dNp3WW5rUpJRQLVqu9SkhWvVR2RXdVZzUVQGspY23vtvImjZV0oFRfmqLA957T3mbuWN8dS+mv3ym3a2R3ERE5SREQEREBERAREQEREBERAStvSz6QXwHq8PhQpxNRdTO24ppewIHNiQbeBlkz8+emSl/tGtqHtJSVGtfgCQoNtizG3HtneEm/LnO3XhwzVquJq1K1UvUqNd3exY7WH8gPITtOiyMltegE/JVtRHD2hbqncbTnejCg0cdbicE2/AgrisI3lus+9Cq59ZXZuek3PMvcn7hNmOd75hPT8MmWOPb331/Ond52upDKzzGj1jLAqZrTZvUhgahF9IO4BAI+wj3yAxGR1K9UU6K6nY+AA5sx5AdstlmlWcvdLEJlFazKqUzUqMbKqi5J7hO+wXR+o4Bxz6V/5WgbH/uVBw8B75t5Tk1LAralZ6zC1TEkbn9CmPkr9pkgrTHyc2/GLXx8Gvc2cMqooSkq06Y+QgsPE9p7zMoaajVQoLMbKAST2AbkxhcYlQXpsrDtU8PHslGrfK7cnhvBpu5O3x9H6YkZqm9kbf5ih9P8DISsKIiAiIgIiICIiAiIgIiICIiAlDem2jpzGm/zqFOx53V6m/uKy+ZSnp4S2IwjdqVB9U0z/HL+n+JFHUfDqvsvbSK4W4vh8SDba9qNRvvUHxAm50ZzFqXwkKEK1VCMHUN1SvK+6kX4iaeXD8r/AKGJ/wDBVE18oqX1WPzfum3UvJZf4n3YO7KcW5/N+yZynBsMR6yoQVFJVG5srALq0g8BcGWRiV+B5fVrqoNdqXrCG2sCLpTJ5DcFu/wEr/BrqIX53V+ttLd6XYMVqdelewdWW9r25DbnKOonZJjGrpsu/eVV7llR8QrtUqLUSnWC+spgKGYoSyFRtYAjt4kXbiZinYAAbAbATUy3BHD0npuytUqV2rOyLpUEqFCqvZYTZUzE2MWbMTSZF9qp8Wo+nsT5LqPlPIwVKiRUS1O2xN+qy8ww7bAm/dIwZpUqH4ukQ6mopvuLm4pMGt7JsGJ5WtMtHKnaxrVGDBPV9RtQKdcXYsu76WXrcbr2Eg9zOzHUc9kt3UzhcYHBKhxY2IdSh4BvZbfgwkv0eb/M0PpfwmQeHpBAQCxJNyzElie0nyHukv0YN8Xh/pN+404dLMiIgIiICIiAiIgIiICIiAiIgJUPp6o/7m/Y1VfrLTP8Et6Vd6d6V8Nh2HyayX8Gp1vxAlvD74r5pvCqZyqqRiVQ6Gpur6ldiiqGVqdmYkbG4+tPWU0tDVVNtitrc1Iup4C4IIN+YIM1Meo9VUNheyi/drXab2F9s/6OE/8AWpTVjjceebu/9WPPKZcF1Na/Dpuj4viMMvzq1FfrVFH4y3844nzlS9DVvjMIP+tTPuYH8JbOa85x1fujvovZXH4/2prgzYzHjNUGY62sRxtNeqCD1gpCb6WJAs1vZ3I49o7Z6+FFvYXzPD+/Oa9DLKaktbUxOrU++5JO3ZuSfd2Cb0gfEvbc3P8AfDukl0cq6cVhj+nb6wK/jI6ZcDV0VqDngtSmx8AwJ+yBcEREkIiICIiAiIgIiICIiAiIgJX3popXwFQ/Naif2gT+OWDOQ9JuGNTBYlALn1VwO9HRx+7O8LrKVznN41+cMYPiqngP3lm7QFnHfQwh/YJ+AEx/BDUSqqlQQhaxNi1iNkHym3vbuMypikqVNVIkqKGFpm4IIajRWkw96X27RN1+Pj8nnSfsZfN1vQEXx+EH6bH6tN2/CWtmnOVb6OEvj8N3etP7KoPxlpZnzlPVe/6L+jn7f1cdmXGagm5mY3mleZK2Pd4nkT1IH2Y652I7oq1QASSAALkk2AA5kzi836QviKi4XBXHrXWkKvymaowUBByFyN+PhzG36aw73RCeJUH3iZJ5RbAAcALDynqSEREBERAREQEREBERAREQEiM94H6DSXnO9Lc2p4c0DX6tKoWQ1LEhWIBUNbgCA2/K3nEFOdOeiD4Wq9SkhOEYllZRcUr7lHt7IHIna1uc5imoHC2++0/RWX4gPSpurKysqkMpBBuORHGQ+adCsHXOpqQR+bUD6u/io6pPfa828fU68ZMXJ0u7vFwXovok41WAOlEck8hqUqB57+4yy8yE+ZRklHChaeHTSCSWYkszEC12Y+PDgJkx4lHLn35bi/h4+zHVcfmiyMk3macZBmU1c9XmtmGYU6KF6rBV5drHsUczI/PekFPDi3t1iNqYPDvc8h9pleZhj6ld9dZrnkOCqOxRyEItSOe59UxJt7FEHamDxtwLnme7gPtm/wBAcPU+GUKlEUi1ImqfXBigC7AkKQb6jtvxW+4FjzNJWY6UBZuxQSfcJ3Po2pVVr1QaFZadQU19aw0hAl7mzWJuGuABx98lE8v0fha2tEe1tSq1uzUL2+2ZZiwzDSNPCwsO6ZZDoiIgIiICIiAiIgIiICIiAnM+kXKjiMFURAusNTZSxsFIYBmJ5AKzXPIXnTTFiamlWI4228YH5uyzNsRhHYUXamwJDU9ihI+cu6k9/uM7vJvSYhsuLplD+co9ZfEoesvkTM3SPorTrlmI0Vfzicz+kOB+/vldY/oxXw7VGI102IOpATYgWJI4jgJ059F3ZfnFDEFTh6tOp1W2U9YezxQ7jzEy43hPzyapB1KSCAbEGxB47Hlwm/V6RYsDSuJxPYB6xyfK5vBtaObuFBZiFUcWYgAeJMrPpB0uUXTCEM3Ot8kfQv7R7+HjIfNssxr1KNOuKz1qt2SnWcswUcXIYnQvjbnIjM8DUw9U0q4UNYNdTcEHgQfIjykFtYajkkliSSbkk3JPaTzijSZ2CU1LMeCj8eySOSZDWxTDQCtPnUI/dHOWn0b6JpQUaV63NzxPnCJNoTod0ZaipapbW3EAcO6/Od9lWA6wAG5mxhsBblJfL8PZlPf9+0O0/g1sAJszHSW0ySAiIgIiICIiAiIgIiICIiAmLEkBTfh2TLMddLi0Dna9G5M0q2DBnQNhZjbBzrYr/OOiNGtcslm+cmx+zj5yCXoWtN6TWZxTdHNzdmCMGPnYS2Tl88/4SvONo0rXE4ykczx1WoyqClM0mqdT4sgara7EW0pccjeaJ6HHHYn4TVVvVWVaaEEXVbnUw7ySbdlpbByKiWBemjldwXAax7RfhNw0wOAA8JA5XLujy0wAFAA5ASVp4ECSZSeSkJay0RM9BNx4iegk2MMm8DcE+z4J9kBERAREQEREBERAREQEREBERA+ETyVnuIGIieSszETyVgY2mMiZSs+aYGErPmmZyJ50wMQWZ6KwqTKogeoiICIiAiIgIiICIiAiIgIiICIiAiIgIiIHkiLT1EDxpjTPcQPgE+xEBERAREQEREB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871663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4478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Volume of primary and revision total joint replacement in U.S. projected to grow by </a:t>
            </a:r>
            <a:r>
              <a:rPr lang="en-US" sz="2000" b="1" dirty="0">
                <a:solidFill>
                  <a:schemeClr val="bg1"/>
                </a:solidFill>
              </a:rPr>
              <a:t>triple digits </a:t>
            </a:r>
            <a:r>
              <a:rPr lang="en-US" sz="2000" dirty="0">
                <a:solidFill>
                  <a:schemeClr val="bg1"/>
                </a:solidFill>
              </a:rPr>
              <a:t>– AAOS 2018 Annual Meeting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By 2030 primary THR is projected to grow </a:t>
            </a:r>
            <a:r>
              <a:rPr lang="en-US" sz="2000" b="1" dirty="0">
                <a:solidFill>
                  <a:schemeClr val="bg1"/>
                </a:solidFill>
              </a:rPr>
              <a:t>171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percent</a:t>
            </a:r>
            <a:r>
              <a:rPr lang="en-US" sz="2000" dirty="0">
                <a:solidFill>
                  <a:schemeClr val="bg1"/>
                </a:solidFill>
              </a:rPr>
              <a:t> and primary TKR is projected to grow by up to </a:t>
            </a:r>
            <a:r>
              <a:rPr lang="en-US" sz="2000" b="1" dirty="0">
                <a:solidFill>
                  <a:schemeClr val="bg1"/>
                </a:solidFill>
              </a:rPr>
              <a:t>189 percent</a:t>
            </a:r>
            <a:r>
              <a:rPr lang="en-US" sz="2000" dirty="0">
                <a:solidFill>
                  <a:schemeClr val="bg1"/>
                </a:solidFill>
              </a:rPr>
              <a:t>, for a projected 635,000 and 1.28 million procedures, respectively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By 2060, primary THR is expected to reach 1.23 million (330 percent increase), primary TKR is expected to reach 2.60 million (382 percent increase)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mean age for primary total hips has declined significantly from 66.3 years to 64.9 and knees from 68 years to 65.9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FFFF00"/>
                </a:solidFill>
                <a:latin typeface="+mn-lt"/>
                <a:cs typeface="+mn-cs"/>
              </a:rPr>
              <a:t>Surgeons</a:t>
            </a:r>
            <a:endParaRPr lang="en-US" sz="36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10600" name="AutoShape 8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AutoShape 10" descr="Image result for patient specific cutting guid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4" descr="Image result for orthosens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0" name="AutoShape 18" descr="data:image/jpeg;base64,/9j/4AAQSkZJRgABAQAAAQABAAD/2wCEAAkGBxQTEhASDxMQFBAVFhUXFhAQFBQUFBUWFBcXFxgUFRQYHCggGBolGxQVITMhJSk3Ly4wGB8zODMsOSgtLi8BCgoKDg0OFxAQGywlICQvLC8sLCwsLCwsKywuNC8sLDMtLCwsLCwsLCwsLCwsLCwsKywsLC4tLSwsLCwsNCwsLP/AABEIAPsAyQMBIgACEQEDEQH/xAAcAAEAAgMBAQEAAAAAAAAAAAAABQcDBAYCAQj/xABIEAACAQIEAgYECQoDCQEAAAABAgADEQQFEiExQQYiUWFxgQcTMpEUI0JScpKhscEzU2KCo7LC0eHwFSRzJTRDVGODs7TxCP/EABkBAQADAQEAAAAAAAAAAAAAAAABAwQCBf/EACgRAQEAAgEDAgUFAQAAAAAAAAABAhEDBBIhMTIzcYHB4RQjUWHwE//aAAwDAQACEQMRAD8AvGIiAiIgIiICIiAiIgIiICIiAiIgIiICIiAiIgIiICIiAiIgIiICIiAiIgJ4r1NKs3Gwvae5p4jBtU2eowQixp0+rftu/te4iBxOdZxXqVwtGro0gW9W3VDE/L3seQ32mfN+ldWnh3rt+Tp6VJoKGapUYhFVNR3Jci2kEcdxxnvNsgFM7Da9wxuwPcQTy7Jip4NCKQdVcU6iVFDDYPTbUrWHYZ140h2OUrUFJPXflDcldWrTc3CavlEDa/um5NfB4xagup35rzH9O+bE5SREQEREBERAREQEREBERAREQEREBERAREQEREDHiKAdSrC4P93E5fG4M0msd1PA9v8AWdZMWIoB1KsLg/Z3iBx1CmdZYMRY7G/Ds+6dJgMz1dWoLNwvyJ/Cc1mNH1dQoTw3B7QeBmUVDsRYnkeTDs7jJHZROeqdItIpoEOs7EtwFu7iTNylmxDKtZdOv2X+SfO5kCViIgIiICIiAiIgIiICIiAiIgIiICIiAiYsRXCC7eQHEzU/xQcSp94gSESJOfJ2GZKGdU22JK+I298D5nmUDEKLHTUX2X4/qsOYM4vNWq4S3r1+LY+0u6hhzB5edriWMGBFwRbtHCU76Uc1zOriWo4Og4w1MACqBTPrGYAs13PAX0gdxPOB0+V4kVmQnhbieZ5W/vnJzEU9dNqLHj+TY/IceyfC8rb0d4DMvhAbHl1oBGYKwo9ZrgAdQXFr38pYlaqDwI27O6SJPo7jPW4ek542sfESSkV0boaKIUbjUd+3v98lZAREQEREBERAREQEREBERAREQERECMx/We3JRbzPE/d7prV6fVJ5TacXZvpH7L/yjGD4o+MDlq560jOkXSChg0BqlmdvYpLbU1ufco7THSHNkwytVqcF4KOLNyUd8pvMsc+IqvWqm7ty5Ko4KvcP5y7i4++/0p5eXsn9u5oelGvfStGmKR/4epy31uF/1Z2PRvNaWKu4Y613NF9mHfbmO8fZK66OZL8UHYdZ9/BeQ/Hzk7RwOkhkJVhuGXYjzluXFjfRXhyZz1WBWr6PjCQFUHUTsFXjq8AQPAXm1gcuNUGxKpe+rje5uQLn/wCTS6FY5KxdK1jXQXCkDSy7DWB2gkAjlcds7OZbLLqtMss3HijSCqFXgJ7iJCSIiAiIgIiICIiAiIgIiICIiAkX0ozT4Lg8ViAAWpUqjqDwLKp0g+JsJKSG6Y5Y2JwOMw6e3UouqX2Be11BPZqAkz1Fbej70i4ZcJRo4ypUXEISC7I7ipdiQ11BN7NvfmJ2dbpjh3ov6gtVPIBWUe9wJ+bcECDYggg7gixHaCJ3nRbGWNjwM3fpsbNsN6jKZdqL6VVsRiq16uyi+mmt9K/zPf8AdIvE4b1SXfw98svF4ZLa2tbjKr6U5j62qQn5NeHee3+/xne5jj4ji4XLLzXcZNmqsijbYSTOMEqjL8wZDsdpOrnW3GcybdXKzxXU0M+NHG4J0O/rqakDmlRgjj6rHztL8n5m6A0PhWaYUVCBTpt65ixAFqXWHHtfQPOfpZKyn2WU+BBmbn1uNHBvttr3ERKF5ERAREQEREBERAREQEREBERAREQKC9MnRlcJilxVMgUsUzE0xxWsLFyP0Wvq8S3aJzmT1DsVue4bn7J2P/6CzENXwOGU9amlSo4HL1pVUv3/ABb++QXQpN7z0unyvZuvO6jGf9JpqZ1mtRl0nUF7LEe+cdiTvLe6Sv8AFmVRmXtGdZecXMnbnpH3mdQ1uBtPFOmSdhJKlllVgOq1v6GUY4rs8nb+jjB0kw71qiLUesxHWCkKqXXT1jxN2J7QR2SffD4PlQoITzVBSJ81AvOI6LJWs1CgrVDq1ELwU2tcngBtznd4DIbWOJfUfzdI2X9Z+J8vfKs5JfK/DLcmo18KiatOH+G6uyli8UDbtC62A8dNp3WW5rUpJRQLVqu9SkhWvVR2RXdVZzUVQGspY23vtvImjZV0oFRfmqLA957T3mbuWN8dS+mv3ym3a2R3ERE5SREQEREBERAREQEREBERAStvSz6QXwHq8PhQpxNRdTO24ppewIHNiQbeBlkz8+emSl/tGtqHtJSVGtfgCQoNtizG3HtneEm/LnO3XhwzVquJq1K1UvUqNd3exY7WH8gPITtOiyMltegE/JVtRHD2hbqncbTnejCg0cdbicE2/AgrisI3lus+9Cq59ZXZuek3PMvcn7hNmOd75hPT8MmWOPb331/Ond52upDKzzGj1jLAqZrTZvUhgahF9IO4BAI+wj3yAxGR1K9UU6K6nY+AA5sx5AdstlmlWcvdLEJlFazKqUzUqMbKqi5J7hO+wXR+o4Bxz6V/5WgbH/uVBw8B75t5Tk1LAralZ6zC1TEkbn9CmPkr9pkgrTHyc2/GLXx8Gvc2cMqooSkq06Y+QgsPE9p7zMoaajVQoLMbKAST2AbkxhcYlQXpsrDtU8PHslGrfK7cnhvBpu5O3x9H6YkZqm9kbf5ih9P8DISsKIiAiIgIiICIiAiIgIiICIiAlDem2jpzGm/zqFOx53V6m/uKy+ZSnp4S2IwjdqVB9U0z/HL+n+JFHUfDqvsvbSK4W4vh8SDba9qNRvvUHxAm50ZzFqXwkKEK1VCMHUN1SvK+6kX4iaeXD8r/AKGJ/wDBVE18oqX1WPzfum3UvJZf4n3YO7KcW5/N+yZynBsMR6yoQVFJVG5srALq0g8BcGWRiV+B5fVrqoNdqXrCG2sCLpTJ5DcFu/wEr/BrqIX53V+ttLd6XYMVqdelewdWW9r25DbnKOonZJjGrpsu/eVV7llR8QrtUqLUSnWC+spgKGYoSyFRtYAjt4kXbiZinYAAbAbATUy3BHD0npuytUqV2rOyLpUEqFCqvZYTZUzE2MWbMTSZF9qp8Wo+nsT5LqPlPIwVKiRUS1O2xN+qy8ww7bAm/dIwZpUqH4ukQ6mopvuLm4pMGt7JsGJ5WtMtHKnaxrVGDBPV9RtQKdcXYsu76WXrcbr2Eg9zOzHUc9kt3UzhcYHBKhxY2IdSh4BvZbfgwkv0eb/M0PpfwmQeHpBAQCxJNyzElie0nyHukv0YN8Xh/pN+404dLMiIgIiICIiAiIgIiICIiAiIgJUPp6o/7m/Y1VfrLTP8Et6Vd6d6V8Nh2HyayX8Gp1vxAlvD74r5pvCqZyqqRiVQ6Gpur6ldiiqGVqdmYkbG4+tPWU0tDVVNtitrc1Iup4C4IIN+YIM1Meo9VUNheyi/drXab2F9s/6OE/8AWpTVjjceebu/9WPPKZcF1Na/Dpuj4viMMvzq1FfrVFH4y3844nzlS9DVvjMIP+tTPuYH8JbOa85x1fujvovZXH4/2prgzYzHjNUGY62sRxtNeqCD1gpCb6WJAs1vZ3I49o7Z6+FFvYXzPD+/Oa9DLKaktbUxOrU++5JO3ZuSfd2Cb0gfEvbc3P8AfDukl0cq6cVhj+nb6wK/jI6ZcDV0VqDngtSmx8AwJ+yBcEREkIiICIiAiIgIiICIiAiIgJX3popXwFQ/Naif2gT+OWDOQ9JuGNTBYlALn1VwO9HRx+7O8LrKVznN41+cMYPiqngP3lm7QFnHfQwh/YJ+AEx/BDUSqqlQQhaxNi1iNkHym3vbuMypikqVNVIkqKGFpm4IIajRWkw96X27RN1+Pj8nnSfsZfN1vQEXx+EH6bH6tN2/CWtmnOVb6OEvj8N3etP7KoPxlpZnzlPVe/6L+jn7f1cdmXGagm5mY3mleZK2Pd4nkT1IH2Y652I7oq1QASSAALkk2AA5kzi836QviKi4XBXHrXWkKvymaowUBByFyN+PhzG36aw73RCeJUH3iZJ5RbAAcALDynqSEREBERAREQEREBERAREQEiM94H6DSXnO9Lc2p4c0DX6tKoWQ1LEhWIBUNbgCA2/K3nEFOdOeiD4Wq9SkhOEYllZRcUr7lHt7IHIna1uc5imoHC2++0/RWX4gPSpurKysqkMpBBuORHGQ+adCsHXOpqQR+bUD6u/io6pPfa828fU68ZMXJ0u7vFwXovok41WAOlEck8hqUqB57+4yy8yE+ZRklHChaeHTSCSWYkszEC12Y+PDgJkx4lHLn35bi/h4+zHVcfmiyMk3macZBmU1c9XmtmGYU6KF6rBV5drHsUczI/PekFPDi3t1iNqYPDvc8h9pleZhj6ld9dZrnkOCqOxRyEItSOe59UxJt7FEHamDxtwLnme7gPtm/wBAcPU+GUKlEUi1ImqfXBigC7AkKQb6jtvxW+4FjzNJWY6UBZuxQSfcJ3Po2pVVr1QaFZadQU19aw0hAl7mzWJuGuABx98lE8v0fha2tEe1tSq1uzUL2+2ZZiwzDSNPCwsO6ZZDoiIgIiICIiAiIgIiICIiAnM+kXKjiMFURAusNTZSxsFIYBmJ5AKzXPIXnTTFiamlWI4228YH5uyzNsRhHYUXamwJDU9ihI+cu6k9/uM7vJvSYhsuLplD+co9ZfEoesvkTM3SPorTrlmI0Vfzicz+kOB+/vldY/oxXw7VGI102IOpATYgWJI4jgJ059F3ZfnFDEFTh6tOp1W2U9YezxQ7jzEy43hPzyapB1KSCAbEGxB47Hlwm/V6RYsDSuJxPYB6xyfK5vBtaObuFBZiFUcWYgAeJMrPpB0uUXTCEM3Ot8kfQv7R7+HjIfNssxr1KNOuKz1qt2SnWcswUcXIYnQvjbnIjM8DUw9U0q4UNYNdTcEHgQfIjykFtYajkkliSSbkk3JPaTzijSZ2CU1LMeCj8eySOSZDWxTDQCtPnUI/dHOWn0b6JpQUaV63NzxPnCJNoTod0ZaipapbW3EAcO6/Od9lWA6wAG5mxhsBblJfL8PZlPf9+0O0/g1sAJszHSW0ySAiIgIiICIiAiIgIiICIiAmLEkBTfh2TLMddLi0Dna9G5M0q2DBnQNhZjbBzrYr/OOiNGtcslm+cmx+zj5yCXoWtN6TWZxTdHNzdmCMGPnYS2Tl88/4SvONo0rXE4ykczx1WoyqClM0mqdT4sgara7EW0pccjeaJ6HHHYn4TVVvVWVaaEEXVbnUw7ySbdlpbByKiWBemjldwXAax7RfhNw0wOAA8JA5XLujy0wAFAA5ASVp4ECSZSeSkJay0RM9BNx4iegk2MMm8DcE+z4J9kBERAREQEREBERAREQEREBERA+ETyVnuIGIieSszETyVgY2mMiZSs+aYGErPmmZyJ50wMQWZ6KwqTKogeoiICIiAiIgIiICIiAiIgIiICIiAiIgIiIHkiLT1EDxpjTPcQPgE+xEBERAREQEREBER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871663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Image result for patient controlled analges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3810000" cy="2152023"/>
          </a:xfrm>
          <a:prstGeom prst="rect">
            <a:avLst/>
          </a:prstGeom>
          <a:noFill/>
        </p:spPr>
      </p:pic>
      <p:pic>
        <p:nvPicPr>
          <p:cNvPr id="12" name="Picture 2" descr="Image result for early ambulation after total joint replaceme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3860" y="3352800"/>
            <a:ext cx="4067564" cy="2133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09800" y="5715000"/>
            <a:ext cx="5888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2030 - 2 Million Joint Replacements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048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Patient satisfaction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Hospital administrators are happy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Insurance carriers are satisfied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Surgeons don’t like to round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hlink"/>
                </a:solidFill>
                <a:latin typeface="+mn-lt"/>
                <a:cs typeface="+mn-cs"/>
              </a:rPr>
              <a:t>Necessary progress to continue doing what we love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5757</TotalTime>
  <Words>532</Words>
  <Application>Microsoft Macintosh PowerPoint</Application>
  <PresentationFormat>On-screen Show (4:3)</PresentationFormat>
  <Paragraphs>232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Blank</vt:lpstr>
      <vt:lpstr>1_Blank</vt:lpstr>
      <vt:lpstr>Document</vt:lpstr>
      <vt:lpstr>One Night Stay Following Total Joint Surgery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upmc</dc:creator>
  <cp:lastModifiedBy>Sparks, Andrew Thomas</cp:lastModifiedBy>
  <cp:revision>471</cp:revision>
  <cp:lastPrinted>1999-12-21T20:40:01Z</cp:lastPrinted>
  <dcterms:created xsi:type="dcterms:W3CDTF">1999-12-17T20:07:34Z</dcterms:created>
  <dcterms:modified xsi:type="dcterms:W3CDTF">2019-08-09T13:39:31Z</dcterms:modified>
</cp:coreProperties>
</file>