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24"/>
  </p:notesMasterIdLst>
  <p:sldIdLst>
    <p:sldId id="256" r:id="rId2"/>
    <p:sldId id="258" r:id="rId3"/>
    <p:sldId id="428" r:id="rId4"/>
    <p:sldId id="419" r:id="rId5"/>
    <p:sldId id="431" r:id="rId6"/>
    <p:sldId id="432" r:id="rId7"/>
    <p:sldId id="417" r:id="rId8"/>
    <p:sldId id="420" r:id="rId9"/>
    <p:sldId id="267" r:id="rId10"/>
    <p:sldId id="422" r:id="rId11"/>
    <p:sldId id="418" r:id="rId12"/>
    <p:sldId id="423" r:id="rId13"/>
    <p:sldId id="434" r:id="rId14"/>
    <p:sldId id="424" r:id="rId15"/>
    <p:sldId id="425" r:id="rId16"/>
    <p:sldId id="426" r:id="rId17"/>
    <p:sldId id="427" r:id="rId18"/>
    <p:sldId id="429" r:id="rId19"/>
    <p:sldId id="430" r:id="rId20"/>
    <p:sldId id="435" r:id="rId21"/>
    <p:sldId id="433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9"/>
    <p:restoredTop sz="87586"/>
  </p:normalViewPr>
  <p:slideViewPr>
    <p:cSldViewPr snapToGrid="0" snapToObjects="1">
      <p:cViewPr varScale="1">
        <p:scale>
          <a:sx n="82" d="100"/>
          <a:sy n="82" d="100"/>
        </p:scale>
        <p:origin x="20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B6D92-826D-5F41-9670-61704060BA72}" type="datetimeFigureOut">
              <a:rPr lang="en-US" smtClean="0"/>
              <a:t>8/9/19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A893E-A0E5-0D49-AE6E-885260C5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2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A893E-A0E5-0D49-AE6E-885260C546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0" y="0"/>
            <a:ext cx="9144000" cy="1219200"/>
          </a:xfrm>
          <a:custGeom>
            <a:avLst/>
            <a:gdLst>
              <a:gd name="T0" fmla="*/ 2147483647 w 11520"/>
              <a:gd name="T1" fmla="*/ 0 h 1536"/>
              <a:gd name="T2" fmla="*/ 2147483647 w 11520"/>
              <a:gd name="T3" fmla="*/ 2147483647 h 1536"/>
              <a:gd name="T4" fmla="*/ 2147483647 w 11520"/>
              <a:gd name="T5" fmla="*/ 2147483647 h 1536"/>
              <a:gd name="T6" fmla="*/ 2147483647 w 11520"/>
              <a:gd name="T7" fmla="*/ 2147483647 h 1536"/>
              <a:gd name="T8" fmla="*/ 2147483647 w 11520"/>
              <a:gd name="T9" fmla="*/ 2147483647 h 1536"/>
              <a:gd name="T10" fmla="*/ 2147483647 w 11520"/>
              <a:gd name="T11" fmla="*/ 2147483647 h 1536"/>
              <a:gd name="T12" fmla="*/ 2147483647 w 11520"/>
              <a:gd name="T13" fmla="*/ 2147483647 h 1536"/>
              <a:gd name="T14" fmla="*/ 2147483647 w 11520"/>
              <a:gd name="T15" fmla="*/ 2147483647 h 1536"/>
              <a:gd name="T16" fmla="*/ 2147483647 w 11520"/>
              <a:gd name="T17" fmla="*/ 2147483647 h 1536"/>
              <a:gd name="T18" fmla="*/ 2147483647 w 11520"/>
              <a:gd name="T19" fmla="*/ 2147483647 h 1536"/>
              <a:gd name="T20" fmla="*/ 2147483647 w 11520"/>
              <a:gd name="T21" fmla="*/ 2147483647 h 1536"/>
              <a:gd name="T22" fmla="*/ 2147483647 w 11520"/>
              <a:gd name="T23" fmla="*/ 2147483647 h 1536"/>
              <a:gd name="T24" fmla="*/ 2147483647 w 11520"/>
              <a:gd name="T25" fmla="*/ 2147483647 h 1536"/>
              <a:gd name="T26" fmla="*/ 2147483647 w 11520"/>
              <a:gd name="T27" fmla="*/ 2147483647 h 1536"/>
              <a:gd name="T28" fmla="*/ 2147483647 w 11520"/>
              <a:gd name="T29" fmla="*/ 2147483647 h 1536"/>
              <a:gd name="T30" fmla="*/ 2147483647 w 11520"/>
              <a:gd name="T31" fmla="*/ 2147483647 h 1536"/>
              <a:gd name="T32" fmla="*/ 2147483647 w 11520"/>
              <a:gd name="T33" fmla="*/ 2147483647 h 1536"/>
              <a:gd name="T34" fmla="*/ 2147483647 w 11520"/>
              <a:gd name="T35" fmla="*/ 2147483647 h 1536"/>
              <a:gd name="T36" fmla="*/ 2147483647 w 11520"/>
              <a:gd name="T37" fmla="*/ 2147483647 h 1536"/>
              <a:gd name="T38" fmla="*/ 2147483647 w 11520"/>
              <a:gd name="T39" fmla="*/ 2147483647 h 1536"/>
              <a:gd name="T40" fmla="*/ 2147483647 w 11520"/>
              <a:gd name="T41" fmla="*/ 2147483647 h 1536"/>
              <a:gd name="T42" fmla="*/ 2147483647 w 11520"/>
              <a:gd name="T43" fmla="*/ 2147483647 h 1536"/>
              <a:gd name="T44" fmla="*/ 2147483647 w 11520"/>
              <a:gd name="T45" fmla="*/ 2147483647 h 1536"/>
              <a:gd name="T46" fmla="*/ 2147483647 w 11520"/>
              <a:gd name="T47" fmla="*/ 2147483647 h 1536"/>
              <a:gd name="T48" fmla="*/ 2147483647 w 11520"/>
              <a:gd name="T49" fmla="*/ 2147483647 h 1536"/>
              <a:gd name="T50" fmla="*/ 2147483647 w 11520"/>
              <a:gd name="T51" fmla="*/ 2147483647 h 1536"/>
              <a:gd name="T52" fmla="*/ 2147483647 w 11520"/>
              <a:gd name="T53" fmla="*/ 2147483647 h 1536"/>
              <a:gd name="T54" fmla="*/ 2147483647 w 11520"/>
              <a:gd name="T55" fmla="*/ 2147483647 h 1536"/>
              <a:gd name="T56" fmla="*/ 2147483647 w 11520"/>
              <a:gd name="T57" fmla="*/ 2147483647 h 1536"/>
              <a:gd name="T58" fmla="*/ 2147483647 w 11520"/>
              <a:gd name="T59" fmla="*/ 2147483647 h 1536"/>
              <a:gd name="T60" fmla="*/ 2147483647 w 11520"/>
              <a:gd name="T61" fmla="*/ 2147483647 h 1536"/>
              <a:gd name="T62" fmla="*/ 2147483647 w 11520"/>
              <a:gd name="T63" fmla="*/ 2147483647 h 1536"/>
              <a:gd name="T64" fmla="*/ 2147483647 w 11520"/>
              <a:gd name="T65" fmla="*/ 2147483647 h 1536"/>
              <a:gd name="T66" fmla="*/ 2147483647 w 11520"/>
              <a:gd name="T67" fmla="*/ 2147483647 h 1536"/>
              <a:gd name="T68" fmla="*/ 2147483647 w 11520"/>
              <a:gd name="T69" fmla="*/ 2147483647 h 1536"/>
              <a:gd name="T70" fmla="*/ 2147483647 w 11520"/>
              <a:gd name="T71" fmla="*/ 2147483647 h 1536"/>
              <a:gd name="T72" fmla="*/ 0 w 11520"/>
              <a:gd name="T73" fmla="*/ 2147483647 h 1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520" h="1536">
                <a:moveTo>
                  <a:pt x="0" y="0"/>
                </a:moveTo>
                <a:lnTo>
                  <a:pt x="11520" y="0"/>
                </a:lnTo>
                <a:lnTo>
                  <a:pt x="11520" y="1536"/>
                </a:lnTo>
                <a:lnTo>
                  <a:pt x="11489" y="1521"/>
                </a:lnTo>
                <a:lnTo>
                  <a:pt x="11396" y="1478"/>
                </a:lnTo>
                <a:lnTo>
                  <a:pt x="11325" y="1446"/>
                </a:lnTo>
                <a:lnTo>
                  <a:pt x="11240" y="1410"/>
                </a:lnTo>
                <a:lnTo>
                  <a:pt x="11139" y="1368"/>
                </a:lnTo>
                <a:lnTo>
                  <a:pt x="11022" y="1323"/>
                </a:lnTo>
                <a:lnTo>
                  <a:pt x="10890" y="1272"/>
                </a:lnTo>
                <a:lnTo>
                  <a:pt x="10743" y="1220"/>
                </a:lnTo>
                <a:lnTo>
                  <a:pt x="10581" y="1163"/>
                </a:lnTo>
                <a:lnTo>
                  <a:pt x="10403" y="1104"/>
                </a:lnTo>
                <a:lnTo>
                  <a:pt x="10211" y="1043"/>
                </a:lnTo>
                <a:lnTo>
                  <a:pt x="10002" y="980"/>
                </a:lnTo>
                <a:lnTo>
                  <a:pt x="9779" y="917"/>
                </a:lnTo>
                <a:lnTo>
                  <a:pt x="9662" y="886"/>
                </a:lnTo>
                <a:lnTo>
                  <a:pt x="9540" y="853"/>
                </a:lnTo>
                <a:lnTo>
                  <a:pt x="9416" y="821"/>
                </a:lnTo>
                <a:lnTo>
                  <a:pt x="9287" y="790"/>
                </a:lnTo>
                <a:lnTo>
                  <a:pt x="9155" y="758"/>
                </a:lnTo>
                <a:lnTo>
                  <a:pt x="9018" y="727"/>
                </a:lnTo>
                <a:lnTo>
                  <a:pt x="8879" y="695"/>
                </a:lnTo>
                <a:lnTo>
                  <a:pt x="8735" y="664"/>
                </a:lnTo>
                <a:lnTo>
                  <a:pt x="8586" y="632"/>
                </a:lnTo>
                <a:lnTo>
                  <a:pt x="8436" y="602"/>
                </a:lnTo>
                <a:lnTo>
                  <a:pt x="8280" y="572"/>
                </a:lnTo>
                <a:lnTo>
                  <a:pt x="8123" y="544"/>
                </a:lnTo>
                <a:lnTo>
                  <a:pt x="7959" y="515"/>
                </a:lnTo>
                <a:lnTo>
                  <a:pt x="7794" y="487"/>
                </a:lnTo>
                <a:lnTo>
                  <a:pt x="7623" y="460"/>
                </a:lnTo>
                <a:lnTo>
                  <a:pt x="7451" y="435"/>
                </a:lnTo>
                <a:lnTo>
                  <a:pt x="7274" y="409"/>
                </a:lnTo>
                <a:lnTo>
                  <a:pt x="7092" y="384"/>
                </a:lnTo>
                <a:lnTo>
                  <a:pt x="6908" y="361"/>
                </a:lnTo>
                <a:lnTo>
                  <a:pt x="6719" y="339"/>
                </a:lnTo>
                <a:lnTo>
                  <a:pt x="6527" y="318"/>
                </a:lnTo>
                <a:lnTo>
                  <a:pt x="6332" y="297"/>
                </a:lnTo>
                <a:lnTo>
                  <a:pt x="6132" y="279"/>
                </a:lnTo>
                <a:lnTo>
                  <a:pt x="5930" y="261"/>
                </a:lnTo>
                <a:lnTo>
                  <a:pt x="5723" y="244"/>
                </a:lnTo>
                <a:lnTo>
                  <a:pt x="5513" y="229"/>
                </a:lnTo>
                <a:lnTo>
                  <a:pt x="5298" y="216"/>
                </a:lnTo>
                <a:lnTo>
                  <a:pt x="5081" y="205"/>
                </a:lnTo>
                <a:lnTo>
                  <a:pt x="4859" y="195"/>
                </a:lnTo>
                <a:lnTo>
                  <a:pt x="4634" y="186"/>
                </a:lnTo>
                <a:lnTo>
                  <a:pt x="4406" y="180"/>
                </a:lnTo>
                <a:lnTo>
                  <a:pt x="4173" y="175"/>
                </a:lnTo>
                <a:lnTo>
                  <a:pt x="3938" y="172"/>
                </a:lnTo>
                <a:lnTo>
                  <a:pt x="3698" y="171"/>
                </a:lnTo>
                <a:lnTo>
                  <a:pt x="3471" y="172"/>
                </a:lnTo>
                <a:lnTo>
                  <a:pt x="3252" y="174"/>
                </a:lnTo>
                <a:lnTo>
                  <a:pt x="3041" y="178"/>
                </a:lnTo>
                <a:lnTo>
                  <a:pt x="2835" y="183"/>
                </a:lnTo>
                <a:lnTo>
                  <a:pt x="2637" y="189"/>
                </a:lnTo>
                <a:lnTo>
                  <a:pt x="2447" y="196"/>
                </a:lnTo>
                <a:lnTo>
                  <a:pt x="2264" y="204"/>
                </a:lnTo>
                <a:lnTo>
                  <a:pt x="2087" y="214"/>
                </a:lnTo>
                <a:lnTo>
                  <a:pt x="1917" y="223"/>
                </a:lnTo>
                <a:lnTo>
                  <a:pt x="1755" y="234"/>
                </a:lnTo>
                <a:lnTo>
                  <a:pt x="1599" y="246"/>
                </a:lnTo>
                <a:lnTo>
                  <a:pt x="1452" y="258"/>
                </a:lnTo>
                <a:lnTo>
                  <a:pt x="1311" y="270"/>
                </a:lnTo>
                <a:lnTo>
                  <a:pt x="1176" y="282"/>
                </a:lnTo>
                <a:lnTo>
                  <a:pt x="930" y="307"/>
                </a:lnTo>
                <a:lnTo>
                  <a:pt x="713" y="333"/>
                </a:lnTo>
                <a:lnTo>
                  <a:pt x="525" y="358"/>
                </a:lnTo>
                <a:lnTo>
                  <a:pt x="365" y="381"/>
                </a:lnTo>
                <a:lnTo>
                  <a:pt x="234" y="402"/>
                </a:lnTo>
                <a:lnTo>
                  <a:pt x="132" y="418"/>
                </a:lnTo>
                <a:lnTo>
                  <a:pt x="59" y="432"/>
                </a:lnTo>
                <a:lnTo>
                  <a:pt x="0" y="444"/>
                </a:lnTo>
                <a:lnTo>
                  <a:pt x="0" y="0"/>
                </a:lnTo>
                <a:close/>
              </a:path>
            </a:pathLst>
          </a:custGeom>
          <a:solidFill>
            <a:srgbClr val="5015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79">
              <a:latin typeface="Arial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0" y="5902421"/>
            <a:ext cx="9144000" cy="955581"/>
          </a:xfrm>
          <a:custGeom>
            <a:avLst/>
            <a:gdLst/>
            <a:ahLst/>
            <a:cxnLst>
              <a:cxn ang="0">
                <a:pos x="11520" y="0"/>
              </a:cxn>
              <a:cxn ang="0">
                <a:pos x="11520" y="1536"/>
              </a:cxn>
              <a:cxn ang="0">
                <a:pos x="11396" y="1478"/>
              </a:cxn>
              <a:cxn ang="0">
                <a:pos x="11240" y="1410"/>
              </a:cxn>
              <a:cxn ang="0">
                <a:pos x="11022" y="1323"/>
              </a:cxn>
              <a:cxn ang="0">
                <a:pos x="10743" y="1220"/>
              </a:cxn>
              <a:cxn ang="0">
                <a:pos x="10403" y="1104"/>
              </a:cxn>
              <a:cxn ang="0">
                <a:pos x="10002" y="980"/>
              </a:cxn>
              <a:cxn ang="0">
                <a:pos x="9662" y="886"/>
              </a:cxn>
              <a:cxn ang="0">
                <a:pos x="9416" y="821"/>
              </a:cxn>
              <a:cxn ang="0">
                <a:pos x="9155" y="758"/>
              </a:cxn>
              <a:cxn ang="0">
                <a:pos x="8879" y="695"/>
              </a:cxn>
              <a:cxn ang="0">
                <a:pos x="8586" y="632"/>
              </a:cxn>
              <a:cxn ang="0">
                <a:pos x="8280" y="572"/>
              </a:cxn>
              <a:cxn ang="0">
                <a:pos x="7959" y="515"/>
              </a:cxn>
              <a:cxn ang="0">
                <a:pos x="7623" y="460"/>
              </a:cxn>
              <a:cxn ang="0">
                <a:pos x="7274" y="409"/>
              </a:cxn>
              <a:cxn ang="0">
                <a:pos x="6908" y="361"/>
              </a:cxn>
              <a:cxn ang="0">
                <a:pos x="6527" y="318"/>
              </a:cxn>
              <a:cxn ang="0">
                <a:pos x="6132" y="279"/>
              </a:cxn>
              <a:cxn ang="0">
                <a:pos x="5723" y="244"/>
              </a:cxn>
              <a:cxn ang="0">
                <a:pos x="5298" y="216"/>
              </a:cxn>
              <a:cxn ang="0">
                <a:pos x="4859" y="195"/>
              </a:cxn>
              <a:cxn ang="0">
                <a:pos x="4406" y="180"/>
              </a:cxn>
              <a:cxn ang="0">
                <a:pos x="3938" y="172"/>
              </a:cxn>
              <a:cxn ang="0">
                <a:pos x="3698" y="171"/>
              </a:cxn>
              <a:cxn ang="0">
                <a:pos x="3252" y="174"/>
              </a:cxn>
              <a:cxn ang="0">
                <a:pos x="2835" y="183"/>
              </a:cxn>
              <a:cxn ang="0">
                <a:pos x="2447" y="196"/>
              </a:cxn>
              <a:cxn ang="0">
                <a:pos x="2087" y="214"/>
              </a:cxn>
              <a:cxn ang="0">
                <a:pos x="1755" y="234"/>
              </a:cxn>
              <a:cxn ang="0">
                <a:pos x="1452" y="258"/>
              </a:cxn>
              <a:cxn ang="0">
                <a:pos x="1176" y="282"/>
              </a:cxn>
              <a:cxn ang="0">
                <a:pos x="713" y="333"/>
              </a:cxn>
              <a:cxn ang="0">
                <a:pos x="365" y="381"/>
              </a:cxn>
              <a:cxn ang="0">
                <a:pos x="132" y="418"/>
              </a:cxn>
              <a:cxn ang="0">
                <a:pos x="0" y="444"/>
              </a:cxn>
            </a:cxnLst>
            <a:rect l="0" t="0" r="r" b="b"/>
            <a:pathLst>
              <a:path w="11520" h="1536">
                <a:moveTo>
                  <a:pt x="0" y="0"/>
                </a:moveTo>
                <a:lnTo>
                  <a:pt x="11520" y="0"/>
                </a:lnTo>
                <a:lnTo>
                  <a:pt x="11520" y="1536"/>
                </a:lnTo>
                <a:lnTo>
                  <a:pt x="11520" y="1536"/>
                </a:lnTo>
                <a:lnTo>
                  <a:pt x="11489" y="1521"/>
                </a:lnTo>
                <a:lnTo>
                  <a:pt x="11396" y="1478"/>
                </a:lnTo>
                <a:lnTo>
                  <a:pt x="11325" y="1446"/>
                </a:lnTo>
                <a:lnTo>
                  <a:pt x="11240" y="1410"/>
                </a:lnTo>
                <a:lnTo>
                  <a:pt x="11139" y="1368"/>
                </a:lnTo>
                <a:lnTo>
                  <a:pt x="11022" y="1323"/>
                </a:lnTo>
                <a:lnTo>
                  <a:pt x="10890" y="1272"/>
                </a:lnTo>
                <a:lnTo>
                  <a:pt x="10743" y="1220"/>
                </a:lnTo>
                <a:lnTo>
                  <a:pt x="10581" y="1163"/>
                </a:lnTo>
                <a:lnTo>
                  <a:pt x="10403" y="1104"/>
                </a:lnTo>
                <a:lnTo>
                  <a:pt x="10211" y="1043"/>
                </a:lnTo>
                <a:lnTo>
                  <a:pt x="10002" y="980"/>
                </a:lnTo>
                <a:lnTo>
                  <a:pt x="9779" y="917"/>
                </a:lnTo>
                <a:lnTo>
                  <a:pt x="9662" y="886"/>
                </a:lnTo>
                <a:lnTo>
                  <a:pt x="9540" y="853"/>
                </a:lnTo>
                <a:lnTo>
                  <a:pt x="9416" y="821"/>
                </a:lnTo>
                <a:lnTo>
                  <a:pt x="9287" y="790"/>
                </a:lnTo>
                <a:lnTo>
                  <a:pt x="9155" y="758"/>
                </a:lnTo>
                <a:lnTo>
                  <a:pt x="9018" y="727"/>
                </a:lnTo>
                <a:lnTo>
                  <a:pt x="8879" y="695"/>
                </a:lnTo>
                <a:lnTo>
                  <a:pt x="8735" y="664"/>
                </a:lnTo>
                <a:lnTo>
                  <a:pt x="8586" y="632"/>
                </a:lnTo>
                <a:lnTo>
                  <a:pt x="8436" y="602"/>
                </a:lnTo>
                <a:lnTo>
                  <a:pt x="8280" y="572"/>
                </a:lnTo>
                <a:lnTo>
                  <a:pt x="8123" y="544"/>
                </a:lnTo>
                <a:lnTo>
                  <a:pt x="7959" y="515"/>
                </a:lnTo>
                <a:lnTo>
                  <a:pt x="7794" y="487"/>
                </a:lnTo>
                <a:lnTo>
                  <a:pt x="7623" y="460"/>
                </a:lnTo>
                <a:lnTo>
                  <a:pt x="7451" y="435"/>
                </a:lnTo>
                <a:lnTo>
                  <a:pt x="7274" y="409"/>
                </a:lnTo>
                <a:lnTo>
                  <a:pt x="7092" y="384"/>
                </a:lnTo>
                <a:lnTo>
                  <a:pt x="6908" y="361"/>
                </a:lnTo>
                <a:lnTo>
                  <a:pt x="6719" y="339"/>
                </a:lnTo>
                <a:lnTo>
                  <a:pt x="6527" y="318"/>
                </a:lnTo>
                <a:lnTo>
                  <a:pt x="6332" y="297"/>
                </a:lnTo>
                <a:lnTo>
                  <a:pt x="6132" y="279"/>
                </a:lnTo>
                <a:lnTo>
                  <a:pt x="5930" y="261"/>
                </a:lnTo>
                <a:lnTo>
                  <a:pt x="5723" y="244"/>
                </a:lnTo>
                <a:lnTo>
                  <a:pt x="5513" y="229"/>
                </a:lnTo>
                <a:lnTo>
                  <a:pt x="5298" y="216"/>
                </a:lnTo>
                <a:lnTo>
                  <a:pt x="5081" y="205"/>
                </a:lnTo>
                <a:lnTo>
                  <a:pt x="4859" y="195"/>
                </a:lnTo>
                <a:lnTo>
                  <a:pt x="4634" y="186"/>
                </a:lnTo>
                <a:lnTo>
                  <a:pt x="4406" y="180"/>
                </a:lnTo>
                <a:lnTo>
                  <a:pt x="4173" y="175"/>
                </a:lnTo>
                <a:lnTo>
                  <a:pt x="3938" y="172"/>
                </a:lnTo>
                <a:lnTo>
                  <a:pt x="3698" y="171"/>
                </a:lnTo>
                <a:lnTo>
                  <a:pt x="3698" y="171"/>
                </a:lnTo>
                <a:lnTo>
                  <a:pt x="3471" y="172"/>
                </a:lnTo>
                <a:lnTo>
                  <a:pt x="3252" y="174"/>
                </a:lnTo>
                <a:lnTo>
                  <a:pt x="3041" y="178"/>
                </a:lnTo>
                <a:lnTo>
                  <a:pt x="2835" y="183"/>
                </a:lnTo>
                <a:lnTo>
                  <a:pt x="2637" y="189"/>
                </a:lnTo>
                <a:lnTo>
                  <a:pt x="2447" y="196"/>
                </a:lnTo>
                <a:lnTo>
                  <a:pt x="2264" y="204"/>
                </a:lnTo>
                <a:lnTo>
                  <a:pt x="2087" y="214"/>
                </a:lnTo>
                <a:lnTo>
                  <a:pt x="1917" y="223"/>
                </a:lnTo>
                <a:lnTo>
                  <a:pt x="1755" y="234"/>
                </a:lnTo>
                <a:lnTo>
                  <a:pt x="1599" y="246"/>
                </a:lnTo>
                <a:lnTo>
                  <a:pt x="1452" y="258"/>
                </a:lnTo>
                <a:lnTo>
                  <a:pt x="1311" y="270"/>
                </a:lnTo>
                <a:lnTo>
                  <a:pt x="1176" y="282"/>
                </a:lnTo>
                <a:lnTo>
                  <a:pt x="930" y="307"/>
                </a:lnTo>
                <a:lnTo>
                  <a:pt x="713" y="333"/>
                </a:lnTo>
                <a:lnTo>
                  <a:pt x="525" y="358"/>
                </a:lnTo>
                <a:lnTo>
                  <a:pt x="365" y="381"/>
                </a:lnTo>
                <a:lnTo>
                  <a:pt x="234" y="402"/>
                </a:lnTo>
                <a:lnTo>
                  <a:pt x="132" y="418"/>
                </a:lnTo>
                <a:lnTo>
                  <a:pt x="59" y="432"/>
                </a:lnTo>
                <a:lnTo>
                  <a:pt x="0" y="444"/>
                </a:lnTo>
                <a:lnTo>
                  <a:pt x="0" y="0"/>
                </a:lnTo>
                <a:close/>
              </a:path>
            </a:pathLst>
          </a:custGeom>
          <a:solidFill>
            <a:srgbClr val="535A5D"/>
          </a:solidFill>
          <a:ln w="9525">
            <a:noFill/>
            <a:round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 sz="10079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6" name="Picture 6" descr="UPMC_1_H_RGB_Tag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1607" y="5878662"/>
            <a:ext cx="45069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3857" y="3276848"/>
            <a:ext cx="7311227" cy="1021895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50" b="0" i="0" cap="none" baseline="0">
                <a:solidFill>
                  <a:schemeClr val="tx1"/>
                </a:solidFill>
                <a:latin typeface="perpetua" charset="0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51921" y="2056001"/>
            <a:ext cx="5901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algn="l">
              <a:lnSpc>
                <a:spcPct val="100000"/>
              </a:lnSpc>
              <a:spcBef>
                <a:spcPts val="0"/>
              </a:spcBef>
              <a:defRPr sz="2500" b="1" cap="none" baseline="0">
                <a:solidFill>
                  <a:schemeClr val="tx1"/>
                </a:solidFill>
                <a:latin typeface="perpetu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NEW PITT ORTHO LOGO-black background.t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43" y="224452"/>
            <a:ext cx="1995436" cy="2470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5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87413"/>
          </a:xfrm>
          <a:prstGeom prst="rect">
            <a:avLst/>
          </a:prstGeom>
          <a:solidFill>
            <a:srgbClr val="511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79"/>
          </a:p>
        </p:txBody>
      </p:sp>
      <p:pic>
        <p:nvPicPr>
          <p:cNvPr id="5" name="Picture 5" descr="UPMC_1_H_RGB_Tag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75" y="6180138"/>
            <a:ext cx="1849439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54" y="1144634"/>
            <a:ext cx="8689518" cy="4798052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1"/>
                </a:solidFill>
                <a:latin typeface="perpetua" charset="0"/>
                <a:cs typeface="Arial"/>
              </a:defRPr>
            </a:lvl1pPr>
            <a:lvl2pPr>
              <a:defRPr sz="1500" baseline="0">
                <a:solidFill>
                  <a:schemeClr val="tx1"/>
                </a:solidFill>
                <a:latin typeface="perpetua" charset="0"/>
                <a:cs typeface="Arial"/>
              </a:defRPr>
            </a:lvl2pPr>
            <a:lvl3pPr>
              <a:defRPr baseline="0">
                <a:solidFill>
                  <a:schemeClr val="tx1"/>
                </a:solidFill>
                <a:latin typeface="perpetua" charset="0"/>
                <a:cs typeface="Arial"/>
              </a:defRPr>
            </a:lvl3pPr>
            <a:lvl4pPr>
              <a:defRPr sz="1350" baseline="0">
                <a:solidFill>
                  <a:schemeClr val="tx1"/>
                </a:solidFill>
                <a:latin typeface="perpetua" charset="0"/>
                <a:cs typeface="Arial"/>
              </a:defRPr>
            </a:lvl4pPr>
            <a:lvl5pPr>
              <a:defRPr sz="1350" baseline="0">
                <a:solidFill>
                  <a:schemeClr val="tx1"/>
                </a:solidFill>
                <a:latin typeface="perpetua" charset="0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252" y="1"/>
            <a:ext cx="8691562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baseline="0">
                <a:latin typeface="perpetu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NEW PITT ORTHO LOGO-black background.t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1" y="5757302"/>
            <a:ext cx="889000" cy="110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708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887413"/>
          </a:xfrm>
          <a:prstGeom prst="rect">
            <a:avLst/>
          </a:prstGeom>
          <a:solidFill>
            <a:srgbClr val="511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79"/>
          </a:p>
        </p:txBody>
      </p:sp>
      <p:pic>
        <p:nvPicPr>
          <p:cNvPr id="6" name="Picture 4" descr="UPMC_1_H_RGB_Tag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75" y="6180138"/>
            <a:ext cx="1849439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155" y="1144636"/>
            <a:ext cx="4269646" cy="4798051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perpetua" charset="0"/>
                <a:cs typeface="Arial"/>
              </a:defRPr>
            </a:lvl1pPr>
            <a:lvl2pPr>
              <a:defRPr sz="1350" baseline="0">
                <a:solidFill>
                  <a:schemeClr val="tx1"/>
                </a:solidFill>
                <a:latin typeface="perpetua" charset="0"/>
                <a:cs typeface="Arial"/>
              </a:defRPr>
            </a:lvl2pPr>
            <a:lvl3pPr>
              <a:defRPr sz="1350" baseline="0">
                <a:solidFill>
                  <a:schemeClr val="tx1"/>
                </a:solidFill>
                <a:latin typeface="perpetua" charset="0"/>
                <a:cs typeface="Arial"/>
              </a:defRPr>
            </a:lvl3pPr>
            <a:lvl4pPr>
              <a:defRPr sz="1350" baseline="0">
                <a:solidFill>
                  <a:schemeClr val="tx1"/>
                </a:solidFill>
                <a:latin typeface="perpetua" charset="0"/>
                <a:cs typeface="Arial"/>
              </a:defRPr>
            </a:lvl4pPr>
            <a:lvl5pPr>
              <a:defRPr sz="1350" baseline="0">
                <a:solidFill>
                  <a:schemeClr val="tx1"/>
                </a:solidFill>
                <a:latin typeface="perpetua" charset="0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144636"/>
            <a:ext cx="4267473" cy="4798051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perpetua" charset="0"/>
                <a:cs typeface="Arial"/>
              </a:defRPr>
            </a:lvl1pPr>
            <a:lvl2pPr>
              <a:defRPr sz="1350" baseline="0">
                <a:solidFill>
                  <a:schemeClr val="tx1"/>
                </a:solidFill>
                <a:latin typeface="perpetua" charset="0"/>
                <a:cs typeface="Arial"/>
              </a:defRPr>
            </a:lvl2pPr>
            <a:lvl3pPr>
              <a:defRPr sz="1350" baseline="0">
                <a:solidFill>
                  <a:schemeClr val="tx1"/>
                </a:solidFill>
                <a:latin typeface="perpetua" charset="0"/>
                <a:cs typeface="Arial"/>
              </a:defRPr>
            </a:lvl3pPr>
            <a:lvl4pPr>
              <a:defRPr sz="1350" baseline="0">
                <a:solidFill>
                  <a:schemeClr val="tx1"/>
                </a:solidFill>
                <a:latin typeface="perpetua" charset="0"/>
                <a:cs typeface="Arial"/>
              </a:defRPr>
            </a:lvl4pPr>
            <a:lvl5pPr>
              <a:defRPr sz="1350" baseline="0">
                <a:solidFill>
                  <a:schemeClr val="tx1"/>
                </a:solidFill>
                <a:latin typeface="perpetua" charset="0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252" y="1"/>
            <a:ext cx="8691562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baseline="0">
                <a:latin typeface="perpetu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NEW PITT ORTHO LOGO-black background.t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1" y="5757302"/>
            <a:ext cx="889000" cy="110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32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887413"/>
          </a:xfrm>
          <a:prstGeom prst="rect">
            <a:avLst/>
          </a:prstGeom>
          <a:solidFill>
            <a:srgbClr val="511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79"/>
          </a:p>
        </p:txBody>
      </p:sp>
      <p:pic>
        <p:nvPicPr>
          <p:cNvPr id="4" name="Picture 5" descr="UPMC_1_H_RGB_Tag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75" y="6180138"/>
            <a:ext cx="1849439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252" y="1"/>
            <a:ext cx="8691562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baseline="0">
                <a:latin typeface="perpetu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NEW PITT ORTHO LOGO-black background.t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1" y="5757302"/>
            <a:ext cx="889000" cy="110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89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902421"/>
            <a:ext cx="9144000" cy="955581"/>
          </a:xfrm>
          <a:custGeom>
            <a:avLst/>
            <a:gdLst/>
            <a:ahLst/>
            <a:cxnLst>
              <a:cxn ang="0">
                <a:pos x="11520" y="0"/>
              </a:cxn>
              <a:cxn ang="0">
                <a:pos x="11520" y="1536"/>
              </a:cxn>
              <a:cxn ang="0">
                <a:pos x="11396" y="1478"/>
              </a:cxn>
              <a:cxn ang="0">
                <a:pos x="11240" y="1410"/>
              </a:cxn>
              <a:cxn ang="0">
                <a:pos x="11022" y="1323"/>
              </a:cxn>
              <a:cxn ang="0">
                <a:pos x="10743" y="1220"/>
              </a:cxn>
              <a:cxn ang="0">
                <a:pos x="10403" y="1104"/>
              </a:cxn>
              <a:cxn ang="0">
                <a:pos x="10002" y="980"/>
              </a:cxn>
              <a:cxn ang="0">
                <a:pos x="9662" y="886"/>
              </a:cxn>
              <a:cxn ang="0">
                <a:pos x="9416" y="821"/>
              </a:cxn>
              <a:cxn ang="0">
                <a:pos x="9155" y="758"/>
              </a:cxn>
              <a:cxn ang="0">
                <a:pos x="8879" y="695"/>
              </a:cxn>
              <a:cxn ang="0">
                <a:pos x="8586" y="632"/>
              </a:cxn>
              <a:cxn ang="0">
                <a:pos x="8280" y="572"/>
              </a:cxn>
              <a:cxn ang="0">
                <a:pos x="7959" y="515"/>
              </a:cxn>
              <a:cxn ang="0">
                <a:pos x="7623" y="460"/>
              </a:cxn>
              <a:cxn ang="0">
                <a:pos x="7274" y="409"/>
              </a:cxn>
              <a:cxn ang="0">
                <a:pos x="6908" y="361"/>
              </a:cxn>
              <a:cxn ang="0">
                <a:pos x="6527" y="318"/>
              </a:cxn>
              <a:cxn ang="0">
                <a:pos x="6132" y="279"/>
              </a:cxn>
              <a:cxn ang="0">
                <a:pos x="5723" y="244"/>
              </a:cxn>
              <a:cxn ang="0">
                <a:pos x="5298" y="216"/>
              </a:cxn>
              <a:cxn ang="0">
                <a:pos x="4859" y="195"/>
              </a:cxn>
              <a:cxn ang="0">
                <a:pos x="4406" y="180"/>
              </a:cxn>
              <a:cxn ang="0">
                <a:pos x="3938" y="172"/>
              </a:cxn>
              <a:cxn ang="0">
                <a:pos x="3698" y="171"/>
              </a:cxn>
              <a:cxn ang="0">
                <a:pos x="3252" y="174"/>
              </a:cxn>
              <a:cxn ang="0">
                <a:pos x="2835" y="183"/>
              </a:cxn>
              <a:cxn ang="0">
                <a:pos x="2447" y="196"/>
              </a:cxn>
              <a:cxn ang="0">
                <a:pos x="2087" y="214"/>
              </a:cxn>
              <a:cxn ang="0">
                <a:pos x="1755" y="234"/>
              </a:cxn>
              <a:cxn ang="0">
                <a:pos x="1452" y="258"/>
              </a:cxn>
              <a:cxn ang="0">
                <a:pos x="1176" y="282"/>
              </a:cxn>
              <a:cxn ang="0">
                <a:pos x="713" y="333"/>
              </a:cxn>
              <a:cxn ang="0">
                <a:pos x="365" y="381"/>
              </a:cxn>
              <a:cxn ang="0">
                <a:pos x="132" y="418"/>
              </a:cxn>
              <a:cxn ang="0">
                <a:pos x="0" y="444"/>
              </a:cxn>
            </a:cxnLst>
            <a:rect l="0" t="0" r="r" b="b"/>
            <a:pathLst>
              <a:path w="11520" h="1536">
                <a:moveTo>
                  <a:pt x="0" y="0"/>
                </a:moveTo>
                <a:lnTo>
                  <a:pt x="11520" y="0"/>
                </a:lnTo>
                <a:lnTo>
                  <a:pt x="11520" y="1536"/>
                </a:lnTo>
                <a:lnTo>
                  <a:pt x="11520" y="1536"/>
                </a:lnTo>
                <a:lnTo>
                  <a:pt x="11489" y="1521"/>
                </a:lnTo>
                <a:lnTo>
                  <a:pt x="11396" y="1478"/>
                </a:lnTo>
                <a:lnTo>
                  <a:pt x="11325" y="1446"/>
                </a:lnTo>
                <a:lnTo>
                  <a:pt x="11240" y="1410"/>
                </a:lnTo>
                <a:lnTo>
                  <a:pt x="11139" y="1368"/>
                </a:lnTo>
                <a:lnTo>
                  <a:pt x="11022" y="1323"/>
                </a:lnTo>
                <a:lnTo>
                  <a:pt x="10890" y="1272"/>
                </a:lnTo>
                <a:lnTo>
                  <a:pt x="10743" y="1220"/>
                </a:lnTo>
                <a:lnTo>
                  <a:pt x="10581" y="1163"/>
                </a:lnTo>
                <a:lnTo>
                  <a:pt x="10403" y="1104"/>
                </a:lnTo>
                <a:lnTo>
                  <a:pt x="10211" y="1043"/>
                </a:lnTo>
                <a:lnTo>
                  <a:pt x="10002" y="980"/>
                </a:lnTo>
                <a:lnTo>
                  <a:pt x="9779" y="917"/>
                </a:lnTo>
                <a:lnTo>
                  <a:pt x="9662" y="886"/>
                </a:lnTo>
                <a:lnTo>
                  <a:pt x="9540" y="853"/>
                </a:lnTo>
                <a:lnTo>
                  <a:pt x="9416" y="821"/>
                </a:lnTo>
                <a:lnTo>
                  <a:pt x="9287" y="790"/>
                </a:lnTo>
                <a:lnTo>
                  <a:pt x="9155" y="758"/>
                </a:lnTo>
                <a:lnTo>
                  <a:pt x="9018" y="727"/>
                </a:lnTo>
                <a:lnTo>
                  <a:pt x="8879" y="695"/>
                </a:lnTo>
                <a:lnTo>
                  <a:pt x="8735" y="664"/>
                </a:lnTo>
                <a:lnTo>
                  <a:pt x="8586" y="632"/>
                </a:lnTo>
                <a:lnTo>
                  <a:pt x="8436" y="602"/>
                </a:lnTo>
                <a:lnTo>
                  <a:pt x="8280" y="572"/>
                </a:lnTo>
                <a:lnTo>
                  <a:pt x="8123" y="544"/>
                </a:lnTo>
                <a:lnTo>
                  <a:pt x="7959" y="515"/>
                </a:lnTo>
                <a:lnTo>
                  <a:pt x="7794" y="487"/>
                </a:lnTo>
                <a:lnTo>
                  <a:pt x="7623" y="460"/>
                </a:lnTo>
                <a:lnTo>
                  <a:pt x="7451" y="435"/>
                </a:lnTo>
                <a:lnTo>
                  <a:pt x="7274" y="409"/>
                </a:lnTo>
                <a:lnTo>
                  <a:pt x="7092" y="384"/>
                </a:lnTo>
                <a:lnTo>
                  <a:pt x="6908" y="361"/>
                </a:lnTo>
                <a:lnTo>
                  <a:pt x="6719" y="339"/>
                </a:lnTo>
                <a:lnTo>
                  <a:pt x="6527" y="318"/>
                </a:lnTo>
                <a:lnTo>
                  <a:pt x="6332" y="297"/>
                </a:lnTo>
                <a:lnTo>
                  <a:pt x="6132" y="279"/>
                </a:lnTo>
                <a:lnTo>
                  <a:pt x="5930" y="261"/>
                </a:lnTo>
                <a:lnTo>
                  <a:pt x="5723" y="244"/>
                </a:lnTo>
                <a:lnTo>
                  <a:pt x="5513" y="229"/>
                </a:lnTo>
                <a:lnTo>
                  <a:pt x="5298" y="216"/>
                </a:lnTo>
                <a:lnTo>
                  <a:pt x="5081" y="205"/>
                </a:lnTo>
                <a:lnTo>
                  <a:pt x="4859" y="195"/>
                </a:lnTo>
                <a:lnTo>
                  <a:pt x="4634" y="186"/>
                </a:lnTo>
                <a:lnTo>
                  <a:pt x="4406" y="180"/>
                </a:lnTo>
                <a:lnTo>
                  <a:pt x="4173" y="175"/>
                </a:lnTo>
                <a:lnTo>
                  <a:pt x="3938" y="172"/>
                </a:lnTo>
                <a:lnTo>
                  <a:pt x="3698" y="171"/>
                </a:lnTo>
                <a:lnTo>
                  <a:pt x="3698" y="171"/>
                </a:lnTo>
                <a:lnTo>
                  <a:pt x="3471" y="172"/>
                </a:lnTo>
                <a:lnTo>
                  <a:pt x="3252" y="174"/>
                </a:lnTo>
                <a:lnTo>
                  <a:pt x="3041" y="178"/>
                </a:lnTo>
                <a:lnTo>
                  <a:pt x="2835" y="183"/>
                </a:lnTo>
                <a:lnTo>
                  <a:pt x="2637" y="189"/>
                </a:lnTo>
                <a:lnTo>
                  <a:pt x="2447" y="196"/>
                </a:lnTo>
                <a:lnTo>
                  <a:pt x="2264" y="204"/>
                </a:lnTo>
                <a:lnTo>
                  <a:pt x="2087" y="214"/>
                </a:lnTo>
                <a:lnTo>
                  <a:pt x="1917" y="223"/>
                </a:lnTo>
                <a:lnTo>
                  <a:pt x="1755" y="234"/>
                </a:lnTo>
                <a:lnTo>
                  <a:pt x="1599" y="246"/>
                </a:lnTo>
                <a:lnTo>
                  <a:pt x="1452" y="258"/>
                </a:lnTo>
                <a:lnTo>
                  <a:pt x="1311" y="270"/>
                </a:lnTo>
                <a:lnTo>
                  <a:pt x="1176" y="282"/>
                </a:lnTo>
                <a:lnTo>
                  <a:pt x="930" y="307"/>
                </a:lnTo>
                <a:lnTo>
                  <a:pt x="713" y="333"/>
                </a:lnTo>
                <a:lnTo>
                  <a:pt x="525" y="358"/>
                </a:lnTo>
                <a:lnTo>
                  <a:pt x="365" y="381"/>
                </a:lnTo>
                <a:lnTo>
                  <a:pt x="234" y="402"/>
                </a:lnTo>
                <a:lnTo>
                  <a:pt x="132" y="418"/>
                </a:lnTo>
                <a:lnTo>
                  <a:pt x="59" y="432"/>
                </a:lnTo>
                <a:lnTo>
                  <a:pt x="0" y="444"/>
                </a:lnTo>
                <a:lnTo>
                  <a:pt x="0" y="0"/>
                </a:lnTo>
                <a:close/>
              </a:path>
            </a:pathLst>
          </a:custGeom>
          <a:solidFill>
            <a:srgbClr val="535A5D"/>
          </a:solidFill>
          <a:ln w="9525">
            <a:noFill/>
            <a:round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 sz="10079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060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l" rtl="0" eaLnBrk="1" fontAlgn="base" hangingPunct="1">
        <a:lnSpc>
          <a:spcPts val="2081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rtl="0" eaLnBrk="1" fontAlgn="base" hangingPunct="1">
        <a:lnSpc>
          <a:spcPts val="2081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2pPr>
      <a:lvl3pPr algn="l" rtl="0" eaLnBrk="1" fontAlgn="base" hangingPunct="1">
        <a:lnSpc>
          <a:spcPts val="2081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3pPr>
      <a:lvl4pPr algn="l" rtl="0" eaLnBrk="1" fontAlgn="base" hangingPunct="1">
        <a:lnSpc>
          <a:spcPts val="2081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4pPr>
      <a:lvl5pPr algn="l" rtl="0" eaLnBrk="1" fontAlgn="base" hangingPunct="1">
        <a:lnSpc>
          <a:spcPts val="2081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5pPr>
      <a:lvl6pPr marL="342848" algn="ctr" rtl="0" eaLnBrk="1" fontAlgn="base" hangingPunct="1">
        <a:spcBef>
          <a:spcPct val="0"/>
        </a:spcBef>
        <a:spcAft>
          <a:spcPct val="0"/>
        </a:spcAft>
        <a:defRPr sz="2999">
          <a:solidFill>
            <a:schemeClr val="bg1"/>
          </a:solidFill>
          <a:latin typeface="Helvetica" pitchFamily="34" charset="0"/>
        </a:defRPr>
      </a:lvl6pPr>
      <a:lvl7pPr marL="685696" algn="ctr" rtl="0" eaLnBrk="1" fontAlgn="base" hangingPunct="1">
        <a:spcBef>
          <a:spcPct val="0"/>
        </a:spcBef>
        <a:spcAft>
          <a:spcPct val="0"/>
        </a:spcAft>
        <a:defRPr sz="2999">
          <a:solidFill>
            <a:schemeClr val="bg1"/>
          </a:solidFill>
          <a:latin typeface="Helvetica" pitchFamily="34" charset="0"/>
        </a:defRPr>
      </a:lvl7pPr>
      <a:lvl8pPr marL="1028543" algn="ctr" rtl="0" eaLnBrk="1" fontAlgn="base" hangingPunct="1">
        <a:spcBef>
          <a:spcPct val="0"/>
        </a:spcBef>
        <a:spcAft>
          <a:spcPct val="0"/>
        </a:spcAft>
        <a:defRPr sz="2999">
          <a:solidFill>
            <a:schemeClr val="bg1"/>
          </a:solidFill>
          <a:latin typeface="Helvetica" pitchFamily="34" charset="0"/>
        </a:defRPr>
      </a:lvl8pPr>
      <a:lvl9pPr marL="1371392" algn="ctr" rtl="0" eaLnBrk="1" fontAlgn="base" hangingPunct="1">
        <a:spcBef>
          <a:spcPct val="0"/>
        </a:spcBef>
        <a:spcAft>
          <a:spcPct val="0"/>
        </a:spcAft>
        <a:defRPr sz="2999">
          <a:solidFill>
            <a:schemeClr val="bg1"/>
          </a:solidFill>
          <a:latin typeface="Helvetica" pitchFamily="34" charset="0"/>
        </a:defRPr>
      </a:lvl9pPr>
    </p:titleStyle>
    <p:bodyStyle>
      <a:lvl1pPr marL="257136" indent="-257136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rgbClr val="072A5E"/>
          </a:solidFill>
          <a:latin typeface="+mn-lt"/>
          <a:ea typeface="ヒラギノ角ゴ Pro W3" charset="-128"/>
          <a:cs typeface="ヒラギノ角ゴ Pro W3" charset="-128"/>
        </a:defRPr>
      </a:lvl1pPr>
      <a:lvl2pPr marL="557128" indent="-21428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72A5E"/>
          </a:solidFill>
          <a:latin typeface="+mn-lt"/>
          <a:ea typeface="ヒラギノ角ゴ Pro W3" charset="-128"/>
          <a:cs typeface="ヒラギノ角ゴ Pro W3" charset="0"/>
        </a:defRPr>
      </a:lvl2pPr>
      <a:lvl3pPr marL="857120" indent="-171424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rgbClr val="072A5E"/>
          </a:solidFill>
          <a:latin typeface="+mn-lt"/>
          <a:ea typeface="ＭＳ Ｐゴシック" pitchFamily="-109" charset="-128"/>
          <a:cs typeface="ＭＳ Ｐゴシック" pitchFamily="-106" charset="-128"/>
        </a:defRPr>
      </a:lvl3pPr>
      <a:lvl4pPr marL="1199967" indent="-171424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rgbClr val="072A5E"/>
          </a:solidFill>
          <a:latin typeface="+mn-lt"/>
          <a:ea typeface="ＭＳ Ｐゴシック" pitchFamily="-109" charset="-128"/>
        </a:defRPr>
      </a:lvl4pPr>
      <a:lvl5pPr marL="1542815" indent="-17142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072A5E"/>
          </a:solidFill>
          <a:latin typeface="+mn-lt"/>
          <a:ea typeface="ＭＳ Ｐゴシック" pitchFamily="-109" charset="-128"/>
        </a:defRPr>
      </a:lvl5pPr>
      <a:lvl6pPr marL="1885663" indent="-17142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28511" indent="-17142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571359" indent="-17142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2914207" indent="-17142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6" algn="l" defTabSz="6856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3" algn="l" defTabSz="6856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2" algn="l" defTabSz="6856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39" algn="l" defTabSz="6856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7" algn="l" defTabSz="6856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35" algn="l" defTabSz="6856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2" algn="l" defTabSz="68569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432" y="3916716"/>
            <a:ext cx="7311227" cy="1021895"/>
          </a:xfrm>
        </p:spPr>
        <p:txBody>
          <a:bodyPr/>
          <a:lstStyle/>
          <a:p>
            <a:pPr algn="ctr"/>
            <a:r>
              <a:rPr lang="en-US" sz="1800" b="1" dirty="0">
                <a:latin typeface="Perpetua"/>
                <a:cs typeface="Perpetua"/>
              </a:rPr>
              <a:t>Brian A. Klatt, MD</a:t>
            </a:r>
          </a:p>
          <a:p>
            <a:pPr algn="ctr"/>
            <a:r>
              <a:rPr lang="en-US" sz="1800" b="1" dirty="0">
                <a:latin typeface="Perpetua"/>
                <a:cs typeface="Perpetua"/>
              </a:rPr>
              <a:t>University of Pittsburgh Department of Orthopaedic Surgery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3746663"/>
            <a:ext cx="9639299" cy="430887"/>
          </a:xfrm>
        </p:spPr>
        <p:txBody>
          <a:bodyPr/>
          <a:lstStyle/>
          <a:p>
            <a:r>
              <a:rPr lang="en-US" sz="3600" dirty="0">
                <a:latin typeface="Perpetua"/>
                <a:cs typeface="Perpetua"/>
              </a:rPr>
              <a:t>Same Day Discharge Following Joint Surgery</a:t>
            </a:r>
            <a:br>
              <a:rPr lang="en-US" sz="3600" dirty="0">
                <a:latin typeface="Perpetua"/>
                <a:cs typeface="Perpetua"/>
              </a:rPr>
            </a:br>
            <a:endParaRPr lang="en-US" sz="3600" dirty="0">
              <a:latin typeface="Perpetua"/>
              <a:cs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142766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Unilateral</a:t>
            </a:r>
          </a:p>
          <a:p>
            <a:r>
              <a:rPr lang="en-US" sz="2400" dirty="0"/>
              <a:t>ASA Grade I or II</a:t>
            </a:r>
          </a:p>
          <a:p>
            <a:r>
              <a:rPr lang="en-US" sz="2400" dirty="0"/>
              <a:t>Pre-operative BMI &lt;35</a:t>
            </a:r>
          </a:p>
          <a:p>
            <a:r>
              <a:rPr lang="en-US" sz="2400" dirty="0"/>
              <a:t>Age &lt;75 years at the time of surgery</a:t>
            </a:r>
          </a:p>
          <a:p>
            <a:r>
              <a:rPr lang="en-US" sz="2400" dirty="0"/>
              <a:t>Normal pre-op hemoglobin</a:t>
            </a:r>
          </a:p>
          <a:p>
            <a:r>
              <a:rPr lang="en-US" sz="2400" dirty="0"/>
              <a:t>No CAD that would require monitoring post-op</a:t>
            </a:r>
          </a:p>
          <a:p>
            <a:r>
              <a:rPr lang="en-US" sz="2400" dirty="0"/>
              <a:t>Pre-op not using walker or wheelchair</a:t>
            </a:r>
          </a:p>
          <a:p>
            <a:r>
              <a:rPr lang="en-US" sz="2400" dirty="0"/>
              <a:t>No chronic pre-op opioid meds or opioid addiction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Patient selection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7B6827-E72C-A949-961A-996347D5800B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2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Family involved/safe home</a:t>
            </a:r>
          </a:p>
          <a:p>
            <a:r>
              <a:rPr lang="en-US" sz="2400" dirty="0"/>
              <a:t>Travel from hospital no more than 1.5 </a:t>
            </a:r>
            <a:r>
              <a:rPr lang="en-US" sz="2400" dirty="0" err="1"/>
              <a:t>hrs</a:t>
            </a:r>
            <a:endParaRPr lang="en-US" sz="2400" dirty="0"/>
          </a:p>
          <a:p>
            <a:r>
              <a:rPr lang="en-US" sz="2400" dirty="0"/>
              <a:t>No other condition or circumstance that would interfere with SDS</a:t>
            </a:r>
          </a:p>
          <a:p>
            <a:r>
              <a:rPr lang="en-US" sz="2400" dirty="0"/>
              <a:t>Patient motivated</a:t>
            </a:r>
          </a:p>
          <a:p>
            <a:r>
              <a:rPr lang="en-US" sz="2400" dirty="0"/>
              <a:t>Uncontrolled sleep apnea – pulmonary issues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Patient selection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7B6827-E72C-A949-961A-996347D5800B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4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46" y="1213460"/>
            <a:ext cx="8689518" cy="4798052"/>
          </a:xfrm>
        </p:spPr>
        <p:txBody>
          <a:bodyPr/>
          <a:lstStyle/>
          <a:p>
            <a:r>
              <a:rPr lang="en-US" sz="2400" b="1" dirty="0"/>
              <a:t>Center for pre-operative optimization</a:t>
            </a:r>
            <a:endParaRPr lang="en-US" sz="2100" b="1" dirty="0"/>
          </a:p>
          <a:p>
            <a:pPr lvl="1"/>
            <a:r>
              <a:rPr lang="en-US" sz="1800" b="1" dirty="0"/>
              <a:t>Shadyside</a:t>
            </a:r>
          </a:p>
          <a:p>
            <a:r>
              <a:rPr lang="en-US" sz="2400" b="1" dirty="0"/>
              <a:t>Central testing</a:t>
            </a:r>
          </a:p>
          <a:p>
            <a:pPr lvl="1"/>
            <a:r>
              <a:rPr lang="en-US" sz="2100" b="1" dirty="0"/>
              <a:t>Center of Excellence process</a:t>
            </a:r>
          </a:p>
          <a:p>
            <a:pPr lvl="1"/>
            <a:r>
              <a:rPr lang="en-US" sz="2100" b="1" dirty="0"/>
              <a:t>Coordinated at facility where surgery will be done</a:t>
            </a:r>
          </a:p>
          <a:p>
            <a:pPr lvl="1"/>
            <a:r>
              <a:rPr lang="en-US" sz="2100" b="1" dirty="0"/>
              <a:t>Testing done 3-4 weeks before surgery to allow for correction of issues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Optimization – should be done for all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7B6827-E72C-A949-961A-996347D5800B}"/>
              </a:ext>
            </a:extLst>
          </p:cNvPr>
          <p:cNvSpPr txBox="1">
            <a:spLocks/>
          </p:cNvSpPr>
          <p:nvPr/>
        </p:nvSpPr>
        <p:spPr>
          <a:xfrm>
            <a:off x="301752" y="1291074"/>
            <a:ext cx="850392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41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46" y="1213460"/>
            <a:ext cx="8689518" cy="4798052"/>
          </a:xfrm>
        </p:spPr>
        <p:txBody>
          <a:bodyPr/>
          <a:lstStyle/>
          <a:p>
            <a:r>
              <a:rPr lang="en-US" sz="2400" b="1" dirty="0"/>
              <a:t>Center for pre-operative optimization at Shadyside will assist</a:t>
            </a:r>
          </a:p>
          <a:p>
            <a:pPr lvl="1"/>
            <a:r>
              <a:rPr lang="en-US" sz="2100" b="1" dirty="0"/>
              <a:t>Diabetes – poorly controlled = infection</a:t>
            </a:r>
          </a:p>
          <a:p>
            <a:pPr lvl="1"/>
            <a:r>
              <a:rPr lang="en-US" sz="2100" b="1" dirty="0"/>
              <a:t>Body weight – too high or too low</a:t>
            </a:r>
          </a:p>
          <a:p>
            <a:pPr lvl="1"/>
            <a:r>
              <a:rPr lang="en-US" sz="2100" b="1" dirty="0"/>
              <a:t>Dental care</a:t>
            </a:r>
          </a:p>
          <a:p>
            <a:pPr lvl="1"/>
            <a:r>
              <a:rPr lang="en-US" sz="2100" b="1" dirty="0"/>
              <a:t>Nutrition – wound healing</a:t>
            </a:r>
          </a:p>
          <a:p>
            <a:pPr lvl="1"/>
            <a:r>
              <a:rPr lang="en-US" sz="2100" b="1" dirty="0"/>
              <a:t>Blood Count (correct anemia) – decreases transfusion risk</a:t>
            </a:r>
          </a:p>
          <a:p>
            <a:pPr lvl="1"/>
            <a:r>
              <a:rPr lang="en-US" sz="2100" b="1" dirty="0"/>
              <a:t>Decolonize body from bacteria (MRSA/MSSA)</a:t>
            </a:r>
          </a:p>
          <a:p>
            <a:pPr lvl="1"/>
            <a:r>
              <a:rPr lang="en-US" sz="2100" b="1" dirty="0"/>
              <a:t>Smoking – wound healing poor</a:t>
            </a:r>
          </a:p>
          <a:p>
            <a:pPr lvl="1"/>
            <a:r>
              <a:rPr lang="en-US" sz="2100" b="1" dirty="0"/>
              <a:t>General health must be optimized</a:t>
            </a:r>
          </a:p>
          <a:p>
            <a:pPr lvl="1"/>
            <a:r>
              <a:rPr lang="en-US" sz="2100" b="1" dirty="0"/>
              <a:t>Muscle strength – pre-</a:t>
            </a:r>
            <a:r>
              <a:rPr lang="en-US" sz="2100" b="1" dirty="0" err="1"/>
              <a:t>hab</a:t>
            </a:r>
            <a:endParaRPr lang="en-US" sz="21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Optimization – should be done for all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7B6827-E72C-A949-961A-996347D5800B}"/>
              </a:ext>
            </a:extLst>
          </p:cNvPr>
          <p:cNvSpPr txBox="1">
            <a:spLocks/>
          </p:cNvSpPr>
          <p:nvPr/>
        </p:nvSpPr>
        <p:spPr>
          <a:xfrm>
            <a:off x="301752" y="1291074"/>
            <a:ext cx="850392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72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Pre-op class</a:t>
            </a:r>
          </a:p>
          <a:p>
            <a:pPr lvl="1"/>
            <a:r>
              <a:rPr lang="en-US" sz="2100" b="1" dirty="0"/>
              <a:t>Set expectations</a:t>
            </a:r>
          </a:p>
          <a:p>
            <a:pPr lvl="1"/>
            <a:r>
              <a:rPr lang="en-US" sz="2100" b="1" dirty="0"/>
              <a:t>Engage family/care givers</a:t>
            </a:r>
          </a:p>
          <a:p>
            <a:pPr lvl="1"/>
            <a:endParaRPr lang="en-US" sz="2100" b="1" dirty="0"/>
          </a:p>
          <a:p>
            <a:r>
              <a:rPr lang="en-US" sz="2400" b="1" dirty="0"/>
              <a:t>Physical Therapy</a:t>
            </a:r>
          </a:p>
          <a:p>
            <a:pPr lvl="1"/>
            <a:r>
              <a:rPr lang="en-US" sz="2100" b="1" dirty="0" err="1"/>
              <a:t>Prehabilitation</a:t>
            </a:r>
            <a:endParaRPr lang="en-US" sz="2100" b="1" dirty="0"/>
          </a:p>
          <a:p>
            <a:pPr lvl="1"/>
            <a:r>
              <a:rPr lang="en-US" sz="2100" b="1" dirty="0"/>
              <a:t>Start doing exercises so that patients understand post-op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Preparation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7B6827-E72C-A949-961A-996347D5800B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54044" y="4016666"/>
            <a:ext cx="3324156" cy="221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1083566"/>
            <a:ext cx="3581400" cy="2122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246" y="4016666"/>
            <a:ext cx="2788854" cy="203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7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153" y="1144634"/>
            <a:ext cx="6307997" cy="4798052"/>
          </a:xfrm>
        </p:spPr>
        <p:txBody>
          <a:bodyPr/>
          <a:lstStyle/>
          <a:p>
            <a:r>
              <a:rPr lang="en-US" sz="2000" b="1" dirty="0"/>
              <a:t>Apps</a:t>
            </a:r>
          </a:p>
          <a:p>
            <a:pPr lvl="1"/>
            <a:r>
              <a:rPr lang="en-US" sz="2000" b="1" dirty="0" err="1"/>
              <a:t>Iphone</a:t>
            </a:r>
            <a:r>
              <a:rPr lang="en-US" sz="2000" b="1" dirty="0"/>
              <a:t> pathways to provide education before surgery and keep patient moving along towards completing preparations</a:t>
            </a:r>
          </a:p>
          <a:p>
            <a:pPr lvl="1"/>
            <a:r>
              <a:rPr lang="en-US" sz="2000" b="1" dirty="0"/>
              <a:t>We are starting a research protocol with Zimmer and a new </a:t>
            </a:r>
            <a:r>
              <a:rPr lang="en-US" sz="2000" b="1" dirty="0" err="1"/>
              <a:t>Iphone</a:t>
            </a:r>
            <a:r>
              <a:rPr lang="en-US" sz="2000" b="1" dirty="0"/>
              <a:t>/watch app that will guide through surgery</a:t>
            </a:r>
          </a:p>
          <a:p>
            <a:r>
              <a:rPr lang="en-US" sz="2000" b="1" dirty="0"/>
              <a:t>Team engagement</a:t>
            </a:r>
          </a:p>
          <a:p>
            <a:pPr lvl="1"/>
            <a:r>
              <a:rPr lang="en-US" sz="2000" b="1" dirty="0"/>
              <a:t>Every member of team needs to reinforce and encourage success</a:t>
            </a:r>
          </a:p>
          <a:p>
            <a:pPr lvl="2"/>
            <a:r>
              <a:rPr lang="en-US" sz="2000" b="1" dirty="0"/>
              <a:t>Office, PT, nurses, nursing aids, anesthesia</a:t>
            </a:r>
          </a:p>
          <a:p>
            <a:pPr lvl="1"/>
            <a:r>
              <a:rPr lang="en-US" sz="2000" b="1" dirty="0"/>
              <a:t>Becomes infectious and exciting to see the patient’s succeed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Preparation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7B6827-E72C-A949-961A-996347D5800B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551" y="1732473"/>
            <a:ext cx="2357444" cy="15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9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153" y="1144634"/>
            <a:ext cx="6774721" cy="4798052"/>
          </a:xfrm>
        </p:spPr>
        <p:txBody>
          <a:bodyPr/>
          <a:lstStyle/>
          <a:p>
            <a:r>
              <a:rPr lang="en-US" sz="2000" b="1" dirty="0"/>
              <a:t>Anesthesia</a:t>
            </a:r>
          </a:p>
          <a:p>
            <a:pPr lvl="1"/>
            <a:r>
              <a:rPr lang="en-US" sz="2000" b="1" dirty="0"/>
              <a:t>Spinal is preferred; short acting</a:t>
            </a:r>
          </a:p>
          <a:p>
            <a:pPr lvl="1"/>
            <a:r>
              <a:rPr lang="en-US" sz="2000" b="1" dirty="0"/>
              <a:t>Avoid IV narcotics</a:t>
            </a:r>
          </a:p>
          <a:p>
            <a:pPr lvl="1"/>
            <a:r>
              <a:rPr lang="en-US" sz="2000" b="1" dirty="0"/>
              <a:t>Multimodal</a:t>
            </a:r>
          </a:p>
          <a:p>
            <a:pPr lvl="1"/>
            <a:endParaRPr lang="en-US" sz="2000" b="1" dirty="0"/>
          </a:p>
          <a:p>
            <a:r>
              <a:rPr lang="en-US" sz="2000" b="1" dirty="0"/>
              <a:t>Pain</a:t>
            </a:r>
          </a:p>
          <a:p>
            <a:pPr lvl="1"/>
            <a:r>
              <a:rPr lang="en-US" sz="2000" b="1" dirty="0"/>
              <a:t>Nerve blocks</a:t>
            </a:r>
          </a:p>
          <a:p>
            <a:pPr lvl="1"/>
            <a:r>
              <a:rPr lang="en-US" sz="2000" b="1" dirty="0" err="1"/>
              <a:t>Peri</a:t>
            </a:r>
            <a:r>
              <a:rPr lang="en-US" sz="2000" b="1" dirty="0"/>
              <a:t>-capsular injections</a:t>
            </a:r>
          </a:p>
          <a:p>
            <a:pPr lvl="1"/>
            <a:r>
              <a:rPr lang="en-US" sz="2000" b="1" dirty="0"/>
              <a:t>Avoid IV narcotics</a:t>
            </a:r>
          </a:p>
          <a:p>
            <a:pPr lvl="1"/>
            <a:r>
              <a:rPr lang="en-US" sz="2000" b="1" dirty="0"/>
              <a:t>Multimodal pain control</a:t>
            </a:r>
          </a:p>
          <a:p>
            <a:pPr marL="0" indent="0">
              <a:buNone/>
            </a:pPr>
            <a:endParaRPr lang="en-US" sz="2000" b="1" dirty="0"/>
          </a:p>
          <a:p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Protocols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7B6827-E72C-A949-961A-996347D5800B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457450"/>
            <a:ext cx="2857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94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153" y="1144634"/>
            <a:ext cx="6774721" cy="4798052"/>
          </a:xfrm>
        </p:spPr>
        <p:txBody>
          <a:bodyPr/>
          <a:lstStyle/>
          <a:p>
            <a:r>
              <a:rPr lang="en-US" sz="2000" b="1" dirty="0"/>
              <a:t>Therapy</a:t>
            </a:r>
          </a:p>
          <a:p>
            <a:pPr lvl="1"/>
            <a:r>
              <a:rPr lang="en-US" sz="2000" b="1" dirty="0"/>
              <a:t>Prehab</a:t>
            </a:r>
          </a:p>
          <a:p>
            <a:pPr lvl="1"/>
            <a:r>
              <a:rPr lang="en-US" sz="2000" b="1" dirty="0"/>
              <a:t>Weight bearing as tolerated</a:t>
            </a:r>
          </a:p>
          <a:p>
            <a:pPr lvl="1"/>
            <a:r>
              <a:rPr lang="en-US" sz="2000" b="1" dirty="0"/>
              <a:t>No precautions</a:t>
            </a:r>
          </a:p>
          <a:p>
            <a:pPr lvl="1"/>
            <a:r>
              <a:rPr lang="en-US" sz="2000" b="1" dirty="0"/>
              <a:t>Do at ASC, PACU or in Rehab unit</a:t>
            </a:r>
          </a:p>
          <a:p>
            <a:pPr lvl="1"/>
            <a:endParaRPr lang="en-US" sz="2000" b="1" dirty="0"/>
          </a:p>
          <a:p>
            <a:r>
              <a:rPr lang="en-US" sz="2000" b="1" dirty="0"/>
              <a:t>Blood preservation</a:t>
            </a:r>
          </a:p>
          <a:p>
            <a:pPr lvl="1"/>
            <a:r>
              <a:rPr lang="en-US" sz="2000" b="1" dirty="0"/>
              <a:t>Never go ahead with low Hemoglobin</a:t>
            </a:r>
          </a:p>
          <a:p>
            <a:pPr lvl="1"/>
            <a:r>
              <a:rPr lang="en-US" sz="2000" b="1" dirty="0"/>
              <a:t>Tranexamic acid (TXA) – oral – 2 doses</a:t>
            </a:r>
          </a:p>
          <a:p>
            <a:pPr lvl="1"/>
            <a:r>
              <a:rPr lang="en-US" sz="2000" b="1" dirty="0"/>
              <a:t>Transfusion rates are 1%</a:t>
            </a:r>
          </a:p>
          <a:p>
            <a:pPr lvl="1"/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Protocols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7B6827-E72C-A949-961A-996347D5800B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235" y="1144634"/>
            <a:ext cx="3104429" cy="2317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520" y="3283470"/>
            <a:ext cx="1990794" cy="283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92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153" y="1144634"/>
            <a:ext cx="6774721" cy="4798052"/>
          </a:xfrm>
        </p:spPr>
        <p:txBody>
          <a:bodyPr/>
          <a:lstStyle/>
          <a:p>
            <a:r>
              <a:rPr lang="en-US" sz="2000" b="1" dirty="0"/>
              <a:t>Clot prevention</a:t>
            </a:r>
          </a:p>
          <a:p>
            <a:pPr lvl="1"/>
            <a:r>
              <a:rPr lang="en-US" sz="2000" b="1" dirty="0"/>
              <a:t>81 mg aspirin</a:t>
            </a:r>
          </a:p>
          <a:p>
            <a:pPr lvl="1"/>
            <a:r>
              <a:rPr lang="en-US" sz="2000" b="1" dirty="0"/>
              <a:t>Mobilization</a:t>
            </a:r>
          </a:p>
          <a:p>
            <a:pPr lvl="1"/>
            <a:r>
              <a:rPr lang="en-US" sz="2000" b="1" dirty="0"/>
              <a:t>Therapy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ERAS (enhanced recovery after surgery)</a:t>
            </a:r>
          </a:p>
          <a:p>
            <a:pPr lvl="1"/>
            <a:r>
              <a:rPr lang="en-US" sz="2000" b="1" dirty="0"/>
              <a:t>Clear liquids until 3 </a:t>
            </a:r>
            <a:r>
              <a:rPr lang="en-US" sz="2000" b="1" dirty="0" err="1"/>
              <a:t>hrs</a:t>
            </a:r>
            <a:r>
              <a:rPr lang="en-US" sz="2000" b="1" dirty="0"/>
              <a:t> before surgery</a:t>
            </a:r>
          </a:p>
          <a:p>
            <a:pPr lvl="1"/>
            <a:r>
              <a:rPr lang="en-US" sz="2000" b="1" dirty="0"/>
              <a:t>Liberal use of hydration</a:t>
            </a:r>
          </a:p>
          <a:p>
            <a:pPr lvl="1"/>
            <a:r>
              <a:rPr lang="en-US" sz="2000" b="1" dirty="0"/>
              <a:t>Includes anesthesia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Protocols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7B6827-E72C-A949-961A-996347D5800B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2023" y="3171825"/>
            <a:ext cx="2381250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650" y="1007195"/>
            <a:ext cx="2020237" cy="13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14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153" y="1144634"/>
            <a:ext cx="6774721" cy="4798052"/>
          </a:xfrm>
        </p:spPr>
        <p:txBody>
          <a:bodyPr/>
          <a:lstStyle/>
          <a:p>
            <a:r>
              <a:rPr lang="en-US" sz="2000" b="1" dirty="0"/>
              <a:t>Urinary retention</a:t>
            </a:r>
          </a:p>
          <a:p>
            <a:pPr lvl="1"/>
            <a:r>
              <a:rPr lang="en-US" sz="2000" b="1" dirty="0"/>
              <a:t>Avoid catheters – void pre-op</a:t>
            </a:r>
          </a:p>
          <a:p>
            <a:pPr lvl="1"/>
            <a:r>
              <a:rPr lang="en-US" sz="2000" b="1" dirty="0"/>
              <a:t>Encourage standing to void for men and toilet use for women</a:t>
            </a:r>
          </a:p>
          <a:p>
            <a:pPr lvl="1"/>
            <a:r>
              <a:rPr lang="en-US" sz="2000" b="1" dirty="0"/>
              <a:t>Avoid medications that cause retention</a:t>
            </a:r>
          </a:p>
          <a:p>
            <a:pPr lvl="1"/>
            <a:r>
              <a:rPr lang="en-US" sz="2000" b="1" dirty="0"/>
              <a:t>Anticipate urinary retention in men with BPH – make certain this is treated pre-op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Protocols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7B6827-E72C-A949-961A-996347D5800B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2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820" y="1144634"/>
            <a:ext cx="9016180" cy="4798052"/>
          </a:xfrm>
        </p:spPr>
        <p:txBody>
          <a:bodyPr/>
          <a:lstStyle/>
          <a:p>
            <a:r>
              <a:rPr lang="en-US" sz="2400" b="1" dirty="0"/>
              <a:t>Patients are sent home on day of hip and knee replacement</a:t>
            </a:r>
          </a:p>
          <a:p>
            <a:r>
              <a:rPr lang="en-US" sz="2400" b="1" dirty="0"/>
              <a:t>This statement was a provocative statement about 15-20 years ago</a:t>
            </a:r>
          </a:p>
          <a:p>
            <a:r>
              <a:rPr lang="en-US" sz="2400" b="1" dirty="0"/>
              <a:t>Now safe and supported with research</a:t>
            </a:r>
          </a:p>
          <a:p>
            <a:r>
              <a:rPr lang="en-US" sz="2400" b="1" dirty="0"/>
              <a:t>Several Center of Excellence facilities offer this at UPMC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Same Day Discharge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604" y="3221346"/>
            <a:ext cx="3261443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693" y="3221346"/>
            <a:ext cx="4347736" cy="23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78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752" y="1144634"/>
            <a:ext cx="7770532" cy="4798052"/>
          </a:xfrm>
        </p:spPr>
        <p:txBody>
          <a:bodyPr/>
          <a:lstStyle/>
          <a:p>
            <a:r>
              <a:rPr lang="en-US" sz="2000" b="1" dirty="0"/>
              <a:t>Discharge instructions</a:t>
            </a:r>
          </a:p>
          <a:p>
            <a:pPr lvl="1"/>
            <a:r>
              <a:rPr lang="en-US" sz="2000" b="1" dirty="0"/>
              <a:t>Crucial that they got education pre-op</a:t>
            </a:r>
          </a:p>
          <a:p>
            <a:pPr lvl="1"/>
            <a:r>
              <a:rPr lang="en-US" sz="2000" b="1" dirty="0"/>
              <a:t>Reinforce</a:t>
            </a:r>
          </a:p>
          <a:p>
            <a:pPr lvl="1"/>
            <a:r>
              <a:rPr lang="en-US" sz="2000" b="1" dirty="0"/>
              <a:t>Meds to beds if available – they will not be hunting for meds</a:t>
            </a:r>
          </a:p>
          <a:p>
            <a:endParaRPr lang="en-US" sz="2000" b="1" dirty="0"/>
          </a:p>
          <a:p>
            <a:r>
              <a:rPr lang="en-US" sz="2000" b="1" dirty="0"/>
              <a:t>Support (team)</a:t>
            </a:r>
          </a:p>
          <a:p>
            <a:pPr lvl="1"/>
            <a:r>
              <a:rPr lang="en-US" sz="2000" b="1" dirty="0"/>
              <a:t>Office needs to be available and will to contact, see in office as needed</a:t>
            </a:r>
          </a:p>
          <a:p>
            <a:pPr lvl="1"/>
            <a:r>
              <a:rPr lang="en-US" sz="2000" b="1" dirty="0"/>
              <a:t>Contact – DAS contacts on POD #1</a:t>
            </a:r>
          </a:p>
          <a:p>
            <a:pPr lvl="1"/>
            <a:r>
              <a:rPr lang="en-US" sz="2000" b="1" dirty="0"/>
              <a:t>PA contacts on POD #3</a:t>
            </a:r>
          </a:p>
          <a:p>
            <a:pPr lvl="1"/>
            <a:endParaRPr lang="en-US" sz="2000" b="1" dirty="0"/>
          </a:p>
          <a:p>
            <a:r>
              <a:rPr lang="en-US" sz="2000" b="1" dirty="0"/>
              <a:t>Timing</a:t>
            </a:r>
          </a:p>
          <a:p>
            <a:pPr lvl="1"/>
            <a:r>
              <a:rPr lang="en-US" sz="2000" b="1" dirty="0"/>
              <a:t>Done early in the week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Making home successful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7B6827-E72C-A949-961A-996347D5800B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16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153" y="1144634"/>
            <a:ext cx="6774721" cy="4798052"/>
          </a:xfrm>
        </p:spPr>
        <p:txBody>
          <a:bodyPr/>
          <a:lstStyle/>
          <a:p>
            <a:r>
              <a:rPr lang="en-US" sz="2000" b="1" dirty="0"/>
              <a:t>Evolution – not revolution</a:t>
            </a:r>
          </a:p>
          <a:p>
            <a:endParaRPr lang="en-US" sz="2000" b="1" dirty="0"/>
          </a:p>
          <a:p>
            <a:r>
              <a:rPr lang="en-US" sz="2000" b="1" dirty="0"/>
              <a:t>Get involved in Center of Excellence (COE) process and standardization</a:t>
            </a:r>
          </a:p>
          <a:p>
            <a:endParaRPr lang="en-US" sz="2000" b="1" dirty="0"/>
          </a:p>
          <a:p>
            <a:r>
              <a:rPr lang="en-US" sz="2000" b="1" dirty="0"/>
              <a:t>Identify possible candidates and work on the process</a:t>
            </a:r>
          </a:p>
          <a:p>
            <a:endParaRPr lang="en-US" sz="2000" b="1" dirty="0"/>
          </a:p>
          <a:p>
            <a:r>
              <a:rPr lang="en-US" sz="2000" b="1" dirty="0"/>
              <a:t>Transition to Ambulatory Surgical Center (ASC)</a:t>
            </a:r>
          </a:p>
          <a:p>
            <a:pPr lvl="1"/>
            <a:r>
              <a:rPr lang="en-US" sz="2000" b="1" dirty="0"/>
              <a:t>Need short stay option available – </a:t>
            </a:r>
            <a:r>
              <a:rPr lang="en-US" sz="2000" b="1" dirty="0" err="1"/>
              <a:t>ie</a:t>
            </a:r>
            <a:r>
              <a:rPr lang="en-US" sz="2000" b="1" dirty="0"/>
              <a:t> hotel</a:t>
            </a:r>
          </a:p>
          <a:p>
            <a:pPr lvl="1"/>
            <a:r>
              <a:rPr lang="en-US" sz="2000" b="1" dirty="0"/>
              <a:t>Instrument processing</a:t>
            </a:r>
          </a:p>
          <a:p>
            <a:pPr lvl="1"/>
            <a:r>
              <a:rPr lang="en-US" sz="2000" b="1" dirty="0"/>
              <a:t>Many say this is easier than working from hospital for same day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Starting same day program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7B6827-E72C-A949-961A-996347D5800B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41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Thank You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7B6827-E72C-A949-961A-996347D5800B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lvl="1"/>
            <a:endParaRPr lang="en-US" dirty="0"/>
          </a:p>
        </p:txBody>
      </p:sp>
      <p:pic>
        <p:nvPicPr>
          <p:cNvPr id="5" name="Content Placeholder 4" descr="IMG_2328.JPG">
            <a:extLst>
              <a:ext uri="{FF2B5EF4-FFF2-40B4-BE49-F238E27FC236}">
                <a16:creationId xmlns:a16="http://schemas.microsoft.com/office/drawing/2014/main" id="{527E73E4-8D79-004D-823E-BC3778E0D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426" y="1144588"/>
            <a:ext cx="5669972" cy="47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9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7893" y="1164645"/>
            <a:ext cx="8755921" cy="4798052"/>
          </a:xfrm>
        </p:spPr>
        <p:txBody>
          <a:bodyPr/>
          <a:lstStyle/>
          <a:p>
            <a:r>
              <a:rPr lang="en-US" sz="2000" b="1" dirty="0"/>
              <a:t>Our same day hips and knees have done well.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Recent publication - 2019 – but compares data all the way to 2005</a:t>
            </a:r>
          </a:p>
          <a:p>
            <a:pPr lvl="1"/>
            <a:r>
              <a:rPr lang="en-US" sz="2000" b="1" dirty="0"/>
              <a:t>Early patients without TXA, aspirin</a:t>
            </a:r>
          </a:p>
          <a:p>
            <a:r>
              <a:rPr lang="en-US" sz="2000" b="1" dirty="0"/>
              <a:t>High ASA grades (3,4) were included – ASA 1,2 only for us</a:t>
            </a:r>
          </a:p>
          <a:p>
            <a:r>
              <a:rPr lang="en-US" sz="2000" b="1" dirty="0"/>
              <a:t>Hospital based data only</a:t>
            </a:r>
          </a:p>
          <a:p>
            <a:pPr lvl="1"/>
            <a:r>
              <a:rPr lang="en-US" sz="2000" b="1" dirty="0"/>
              <a:t>Many patients are now having this done at ASCs</a:t>
            </a:r>
          </a:p>
          <a:p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Same Day Discharge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62" y="1707973"/>
            <a:ext cx="4647363" cy="108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3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2" y="1029707"/>
            <a:ext cx="4202971" cy="4798052"/>
          </a:xfrm>
        </p:spPr>
        <p:txBody>
          <a:bodyPr/>
          <a:lstStyle/>
          <a:p>
            <a:pPr lvl="1"/>
            <a:endParaRPr lang="en-US" b="1" dirty="0"/>
          </a:p>
          <a:p>
            <a:pPr lvl="1"/>
            <a:r>
              <a:rPr lang="en-US" sz="2100" b="1" dirty="0"/>
              <a:t>Patients want to go home</a:t>
            </a:r>
          </a:p>
          <a:p>
            <a:pPr lvl="2"/>
            <a:r>
              <a:rPr lang="en-US" sz="2100" b="1" dirty="0"/>
              <a:t>Comfort</a:t>
            </a:r>
          </a:p>
          <a:p>
            <a:pPr lvl="2"/>
            <a:r>
              <a:rPr lang="en-US" sz="2100" b="1" dirty="0"/>
              <a:t>Patient satisfaction</a:t>
            </a:r>
          </a:p>
          <a:p>
            <a:pPr lvl="2"/>
            <a:r>
              <a:rPr lang="en-US" sz="2100" b="1" dirty="0"/>
              <a:t>Convenience</a:t>
            </a:r>
          </a:p>
          <a:p>
            <a:pPr lvl="2"/>
            <a:endParaRPr lang="en-US" sz="2100" b="1" dirty="0"/>
          </a:p>
          <a:p>
            <a:pPr lvl="1"/>
            <a:r>
              <a:rPr lang="en-US" sz="2100" b="1" dirty="0"/>
              <a:t>Cost reduction</a:t>
            </a:r>
          </a:p>
          <a:p>
            <a:pPr lvl="2"/>
            <a:r>
              <a:rPr lang="en-US" sz="2100" b="1" dirty="0"/>
              <a:t>Driven by insurance and government</a:t>
            </a:r>
          </a:p>
          <a:p>
            <a:pPr lvl="2"/>
            <a:r>
              <a:rPr lang="en-US" sz="2100" b="1" dirty="0"/>
              <a:t>CMS – removed knee replacement from Inpatient Only List (IPO), hip replacement is next!</a:t>
            </a:r>
          </a:p>
          <a:p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Why Same Day Discharge?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412" y="1999716"/>
            <a:ext cx="4398402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2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2" y="1029707"/>
            <a:ext cx="7693023" cy="4798052"/>
          </a:xfrm>
        </p:spPr>
        <p:txBody>
          <a:bodyPr/>
          <a:lstStyle/>
          <a:p>
            <a:r>
              <a:rPr lang="en-US" sz="2400" b="1" dirty="0"/>
              <a:t>Patient selection</a:t>
            </a:r>
          </a:p>
          <a:p>
            <a:r>
              <a:rPr lang="en-US" sz="2400" b="1" dirty="0"/>
              <a:t>Patient motivation</a:t>
            </a:r>
          </a:p>
          <a:p>
            <a:endParaRPr lang="en-US" sz="2400" b="1" dirty="0"/>
          </a:p>
          <a:p>
            <a:r>
              <a:rPr lang="en-US" sz="2400" b="1" dirty="0"/>
              <a:t>Protocol very similar to all other joint replacements</a:t>
            </a:r>
          </a:p>
          <a:p>
            <a:pPr lvl="1"/>
            <a:r>
              <a:rPr lang="en-US" sz="2100" b="1" dirty="0"/>
              <a:t>We do the best for everyone</a:t>
            </a:r>
          </a:p>
          <a:p>
            <a:endParaRPr lang="en-US" sz="2400" b="1" dirty="0"/>
          </a:p>
          <a:p>
            <a:r>
              <a:rPr lang="en-US" sz="2400" b="1" dirty="0"/>
              <a:t>Set expectations/educate</a:t>
            </a:r>
          </a:p>
          <a:p>
            <a:endParaRPr lang="en-US" sz="2400" b="1" dirty="0"/>
          </a:p>
          <a:p>
            <a:r>
              <a:rPr lang="en-US" sz="2400" b="1" dirty="0"/>
              <a:t>Early surgery to allow time for recovery</a:t>
            </a:r>
            <a:endParaRPr lang="en-US" sz="2100" b="1" dirty="0"/>
          </a:p>
          <a:p>
            <a:endParaRPr lang="en-US" sz="21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What is different with these patients?</a:t>
            </a:r>
          </a:p>
        </p:txBody>
      </p:sp>
    </p:spTree>
    <p:extLst>
      <p:ext uri="{BB962C8B-B14F-4D97-AF65-F5344CB8AC3E}">
        <p14:creationId xmlns:p14="http://schemas.microsoft.com/office/powerpoint/2010/main" val="159031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2" y="1221214"/>
            <a:ext cx="8759823" cy="4798052"/>
          </a:xfrm>
        </p:spPr>
        <p:txBody>
          <a:bodyPr/>
          <a:lstStyle/>
          <a:p>
            <a:r>
              <a:rPr lang="en-US" sz="2000" b="1" dirty="0"/>
              <a:t>Surgical approach seems less important than efficient surgery with minimizes soft tissue trauma.</a:t>
            </a:r>
          </a:p>
          <a:p>
            <a:pPr lvl="1"/>
            <a:r>
              <a:rPr lang="en-US" sz="2000" b="1" dirty="0"/>
              <a:t>Direct anterior</a:t>
            </a:r>
          </a:p>
          <a:p>
            <a:pPr lvl="1"/>
            <a:r>
              <a:rPr lang="en-US" sz="2000" b="1" dirty="0"/>
              <a:t>Watson jones</a:t>
            </a:r>
          </a:p>
          <a:p>
            <a:pPr lvl="1"/>
            <a:r>
              <a:rPr lang="en-US" sz="2000" b="1" dirty="0"/>
              <a:t>Anterolateral</a:t>
            </a:r>
          </a:p>
          <a:p>
            <a:pPr lvl="1"/>
            <a:r>
              <a:rPr lang="en-US" sz="2000" b="1" dirty="0"/>
              <a:t>Posterior</a:t>
            </a:r>
          </a:p>
          <a:p>
            <a:pPr lvl="1"/>
            <a:r>
              <a:rPr lang="en-US" sz="2000" b="1" dirty="0"/>
              <a:t>2 incision</a:t>
            </a:r>
          </a:p>
          <a:p>
            <a:r>
              <a:rPr lang="en-US" sz="2000" b="1" dirty="0"/>
              <a:t>Surgeons are marketing approach</a:t>
            </a:r>
          </a:p>
          <a:p>
            <a:endParaRPr lang="en-US" sz="2000" b="1" dirty="0"/>
          </a:p>
          <a:p>
            <a:r>
              <a:rPr lang="en-US" sz="2000" b="1" dirty="0"/>
              <a:t>Robots have been marketed for unis with the promise of faster recovery. This seems to be purely marketing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Does surgical technique matter?</a:t>
            </a:r>
          </a:p>
        </p:txBody>
      </p:sp>
    </p:spTree>
    <p:extLst>
      <p:ext uri="{BB962C8B-B14F-4D97-AF65-F5344CB8AC3E}">
        <p14:creationId xmlns:p14="http://schemas.microsoft.com/office/powerpoint/2010/main" val="380770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2" y="1439282"/>
            <a:ext cx="6216849" cy="4798052"/>
          </a:xfrm>
        </p:spPr>
        <p:txBody>
          <a:bodyPr/>
          <a:lstStyle/>
          <a:p>
            <a:r>
              <a:rPr lang="en-US" sz="2000" b="1" dirty="0"/>
              <a:t>Patient selection</a:t>
            </a:r>
          </a:p>
          <a:p>
            <a:pPr lvl="1"/>
            <a:r>
              <a:rPr lang="en-US" sz="2000" b="1" dirty="0"/>
              <a:t>Screening</a:t>
            </a:r>
          </a:p>
          <a:p>
            <a:pPr lvl="1"/>
            <a:r>
              <a:rPr lang="en-US" sz="2000" b="1" dirty="0"/>
              <a:t>Optimization</a:t>
            </a:r>
          </a:p>
          <a:p>
            <a:endParaRPr lang="en-US" sz="2000" b="1" dirty="0"/>
          </a:p>
          <a:p>
            <a:r>
              <a:rPr lang="en-US" sz="2000" b="1" dirty="0"/>
              <a:t>Preparation</a:t>
            </a:r>
          </a:p>
          <a:p>
            <a:pPr lvl="1"/>
            <a:r>
              <a:rPr lang="en-US" sz="2000" b="1" dirty="0"/>
              <a:t>Education</a:t>
            </a:r>
          </a:p>
          <a:p>
            <a:pPr lvl="1"/>
            <a:r>
              <a:rPr lang="en-US" sz="2000" b="1" dirty="0"/>
              <a:t>Apps</a:t>
            </a:r>
          </a:p>
          <a:p>
            <a:pPr lvl="1"/>
            <a:r>
              <a:rPr lang="en-US" sz="2000" b="1" dirty="0"/>
              <a:t>Team engaged in process</a:t>
            </a:r>
          </a:p>
          <a:p>
            <a:pPr lvl="1"/>
            <a:endParaRPr lang="en-US" sz="2000" b="1" dirty="0"/>
          </a:p>
          <a:p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Success at Same Day Discharge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220" y="1157749"/>
            <a:ext cx="3407959" cy="2542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266" y="3575838"/>
            <a:ext cx="4657748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3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154" y="1058282"/>
            <a:ext cx="6216849" cy="4798052"/>
          </a:xfrm>
        </p:spPr>
        <p:txBody>
          <a:bodyPr/>
          <a:lstStyle/>
          <a:p>
            <a:r>
              <a:rPr lang="en-US" sz="2000" b="1" dirty="0"/>
              <a:t>Protocols</a:t>
            </a:r>
          </a:p>
          <a:p>
            <a:pPr lvl="1"/>
            <a:r>
              <a:rPr lang="en-US" sz="2000" b="1" dirty="0"/>
              <a:t>Anesthesia</a:t>
            </a:r>
          </a:p>
          <a:p>
            <a:pPr lvl="1"/>
            <a:r>
              <a:rPr lang="en-US" sz="2000" b="1" dirty="0"/>
              <a:t>Pain</a:t>
            </a:r>
          </a:p>
          <a:p>
            <a:pPr lvl="1"/>
            <a:r>
              <a:rPr lang="en-US" sz="2000" b="1" dirty="0"/>
              <a:t>Therapy</a:t>
            </a:r>
          </a:p>
          <a:p>
            <a:pPr lvl="1"/>
            <a:r>
              <a:rPr lang="en-US" sz="2000" b="1" dirty="0"/>
              <a:t>Blood preservation</a:t>
            </a:r>
          </a:p>
          <a:p>
            <a:pPr lvl="1"/>
            <a:r>
              <a:rPr lang="en-US" sz="2000" b="1" dirty="0"/>
              <a:t>Clot prevention</a:t>
            </a:r>
          </a:p>
          <a:p>
            <a:pPr lvl="1"/>
            <a:r>
              <a:rPr lang="en-US" sz="2000" b="1" dirty="0"/>
              <a:t>Hydration</a:t>
            </a:r>
          </a:p>
          <a:p>
            <a:r>
              <a:rPr lang="en-US" sz="2000" b="1" dirty="0"/>
              <a:t>Support (team)</a:t>
            </a:r>
          </a:p>
          <a:p>
            <a:pPr lvl="1"/>
            <a:r>
              <a:rPr lang="en-US" sz="2000" b="1" dirty="0"/>
              <a:t>Contact</a:t>
            </a:r>
          </a:p>
          <a:p>
            <a:r>
              <a:rPr lang="en-US" sz="2000" b="1" dirty="0"/>
              <a:t>Timing</a:t>
            </a:r>
          </a:p>
          <a:p>
            <a:pPr lvl="1"/>
            <a:r>
              <a:rPr lang="en-US" sz="2000" b="1" dirty="0"/>
              <a:t>Done early in the week</a:t>
            </a:r>
          </a:p>
          <a:p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Success at Same Day Discharge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39" y="2000664"/>
            <a:ext cx="4638675" cy="20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9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Literature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7B6827-E72C-A949-961A-996347D5800B}"/>
              </a:ext>
            </a:extLst>
          </p:cNvPr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95" y="1012698"/>
            <a:ext cx="6041660" cy="1859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050" y="3076575"/>
            <a:ext cx="7410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2017 – randomized, prospective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This study provides guidelines to develop a safe outpatient hip and replacement program – we have used same criteria for knee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Average age 60 in this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24% of those planned for outpatient were not able to leave on day of surgery – overnight facilities need to be available.</a:t>
            </a:r>
          </a:p>
        </p:txBody>
      </p:sp>
    </p:spTree>
    <p:extLst>
      <p:ext uri="{BB962C8B-B14F-4D97-AF65-F5344CB8AC3E}">
        <p14:creationId xmlns:p14="http://schemas.microsoft.com/office/powerpoint/2010/main" val="2801605863"/>
      </p:ext>
    </p:extLst>
  </p:cSld>
  <p:clrMapOvr>
    <a:masterClrMapping/>
  </p:clrMapOvr>
</p:sld>
</file>

<file path=ppt/theme/theme1.xml><?xml version="1.0" encoding="utf-8"?>
<a:theme xmlns:a="http://schemas.openxmlformats.org/drawingml/2006/main" name="upmc">
  <a:themeElements>
    <a:clrScheme name="UPMC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235A"/>
      </a:accent1>
      <a:accent2>
        <a:srgbClr val="3E73BE"/>
      </a:accent2>
      <a:accent3>
        <a:srgbClr val="661400"/>
      </a:accent3>
      <a:accent4>
        <a:srgbClr val="A94300"/>
      </a:accent4>
      <a:accent5>
        <a:srgbClr val="D28E00"/>
      </a:accent5>
      <a:accent6>
        <a:srgbClr val="505500"/>
      </a:accent6>
      <a:hlink>
        <a:srgbClr val="7D6C69"/>
      </a:hlink>
      <a:folHlink>
        <a:srgbClr val="99CC00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PMC Ortho Template" id="{A035DCF7-87BE-FA46-B5DB-E265035E9546}" vid="{BD29BF7D-F453-C04F-BF1D-1544DE95ED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868</Words>
  <Application>Microsoft Macintosh PowerPoint</Application>
  <PresentationFormat>On-screen Show (4:3)</PresentationFormat>
  <Paragraphs>207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Helvetica</vt:lpstr>
      <vt:lpstr>Palatino Linotype</vt:lpstr>
      <vt:lpstr>perpetua</vt:lpstr>
      <vt:lpstr>perpetua</vt:lpstr>
      <vt:lpstr>Wingdings</vt:lpstr>
      <vt:lpstr>upmc</vt:lpstr>
      <vt:lpstr>Same Day Discharge Following Joint Surgery </vt:lpstr>
      <vt:lpstr>Same Day Discharge</vt:lpstr>
      <vt:lpstr>Same Day Discharge</vt:lpstr>
      <vt:lpstr>Why Same Day Discharge?</vt:lpstr>
      <vt:lpstr>What is different with these patients?</vt:lpstr>
      <vt:lpstr>Does surgical technique matter?</vt:lpstr>
      <vt:lpstr>Success at Same Day Discharge</vt:lpstr>
      <vt:lpstr>Success at Same Day Discharge</vt:lpstr>
      <vt:lpstr>Literature</vt:lpstr>
      <vt:lpstr>Patient selection</vt:lpstr>
      <vt:lpstr>Patient selection</vt:lpstr>
      <vt:lpstr>Optimization – should be done for all</vt:lpstr>
      <vt:lpstr>Optimization – should be done for all</vt:lpstr>
      <vt:lpstr>Preparation</vt:lpstr>
      <vt:lpstr>Preparation</vt:lpstr>
      <vt:lpstr>Protocols</vt:lpstr>
      <vt:lpstr>Protocols</vt:lpstr>
      <vt:lpstr>Protocols</vt:lpstr>
      <vt:lpstr>Protocols </vt:lpstr>
      <vt:lpstr>Making home successful </vt:lpstr>
      <vt:lpstr>Starting same day program</vt:lpstr>
      <vt:lpstr>Thank You</vt:lpstr>
    </vt:vector>
  </TitlesOfParts>
  <Company>Case Western Reserve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Host Grade and Long Term Reinfection Rate in Prosthetic Joint Infection</dc:title>
  <dc:creator>Lee Sasala</dc:creator>
  <cp:lastModifiedBy>Sparks, Andrew Thomas</cp:lastModifiedBy>
  <cp:revision>57</cp:revision>
  <dcterms:created xsi:type="dcterms:W3CDTF">2019-07-25T02:39:20Z</dcterms:created>
  <dcterms:modified xsi:type="dcterms:W3CDTF">2019-08-09T13:06:09Z</dcterms:modified>
</cp:coreProperties>
</file>